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9" r:id="rId1"/>
  </p:sldMasterIdLst>
  <p:notesMasterIdLst>
    <p:notesMasterId r:id="rId23"/>
  </p:notesMasterIdLst>
  <p:sldIdLst>
    <p:sldId id="256" r:id="rId2"/>
    <p:sldId id="257" r:id="rId3"/>
    <p:sldId id="267" r:id="rId4"/>
    <p:sldId id="258" r:id="rId5"/>
    <p:sldId id="259" r:id="rId6"/>
    <p:sldId id="266" r:id="rId7"/>
    <p:sldId id="279" r:id="rId8"/>
    <p:sldId id="278" r:id="rId9"/>
    <p:sldId id="261" r:id="rId10"/>
    <p:sldId id="262" r:id="rId11"/>
    <p:sldId id="263" r:id="rId12"/>
    <p:sldId id="264" r:id="rId13"/>
    <p:sldId id="268" r:id="rId14"/>
    <p:sldId id="270" r:id="rId15"/>
    <p:sldId id="271" r:id="rId16"/>
    <p:sldId id="269" r:id="rId17"/>
    <p:sldId id="272" r:id="rId18"/>
    <p:sldId id="273" r:id="rId19"/>
    <p:sldId id="274" r:id="rId20"/>
    <p:sldId id="277" r:id="rId21"/>
    <p:sldId id="28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EAF8"/>
    <a:srgbClr val="D9E7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2"/>
    <p:restoredTop sz="94694"/>
  </p:normalViewPr>
  <p:slideViewPr>
    <p:cSldViewPr snapToGrid="0">
      <p:cViewPr varScale="1">
        <p:scale>
          <a:sx n="92" d="100"/>
          <a:sy n="92" d="100"/>
        </p:scale>
        <p:origin x="184" y="8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A7CE31-8CE1-A841-B2EE-CEAB44774880}" type="datetimeFigureOut">
              <a:rPr lang="en-US" smtClean="0"/>
              <a:t>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06DA31-D124-ED47-A600-5EE7547B5388}" type="slidenum">
              <a:rPr lang="en-US" smtClean="0"/>
              <a:t>‹#›</a:t>
            </a:fld>
            <a:endParaRPr lang="en-US"/>
          </a:p>
        </p:txBody>
      </p:sp>
    </p:spTree>
    <p:extLst>
      <p:ext uri="{BB962C8B-B14F-4D97-AF65-F5344CB8AC3E}">
        <p14:creationId xmlns:p14="http://schemas.microsoft.com/office/powerpoint/2010/main" val="31374793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06DA31-D124-ED47-A600-5EE7547B5388}" type="slidenum">
              <a:rPr lang="en-US" smtClean="0"/>
              <a:t>11</a:t>
            </a:fld>
            <a:endParaRPr lang="en-US"/>
          </a:p>
        </p:txBody>
      </p:sp>
    </p:spTree>
    <p:extLst>
      <p:ext uri="{BB962C8B-B14F-4D97-AF65-F5344CB8AC3E}">
        <p14:creationId xmlns:p14="http://schemas.microsoft.com/office/powerpoint/2010/main" val="2817738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06DA31-D124-ED47-A600-5EE7547B5388}" type="slidenum">
              <a:rPr lang="en-US" smtClean="0"/>
              <a:t>16</a:t>
            </a:fld>
            <a:endParaRPr lang="en-US"/>
          </a:p>
        </p:txBody>
      </p:sp>
    </p:spTree>
    <p:extLst>
      <p:ext uri="{BB962C8B-B14F-4D97-AF65-F5344CB8AC3E}">
        <p14:creationId xmlns:p14="http://schemas.microsoft.com/office/powerpoint/2010/main" val="2022046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3/20/23</a:t>
            </a:fld>
            <a:endParaRPr lang="en-US" dirty="0"/>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dirty="0"/>
          </a:p>
        </p:txBody>
      </p:sp>
    </p:spTree>
    <p:extLst>
      <p:ext uri="{BB962C8B-B14F-4D97-AF65-F5344CB8AC3E}">
        <p14:creationId xmlns:p14="http://schemas.microsoft.com/office/powerpoint/2010/main" val="4065036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3/20/23</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610470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3/20/23</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751819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3/20/23</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971030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3/20/23</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750330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3/20/23</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934741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3/20/23</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1310488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3/20/23</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19696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3/20/23</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871144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3/20/23</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970032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3/20/23</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48715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3/20/23</a:t>
            </a:fld>
            <a:endParaRPr lang="en-US" sz="1000"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a:t>
            </a:fld>
            <a:endParaRPr lang="en-US" sz="1000" dirty="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44941964"/>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8" r:id="rId6"/>
    <p:sldLayoutId id="2147483743" r:id="rId7"/>
    <p:sldLayoutId id="2147483744" r:id="rId8"/>
    <p:sldLayoutId id="2147483745" r:id="rId9"/>
    <p:sldLayoutId id="2147483747" r:id="rId10"/>
    <p:sldLayoutId id="2147483746" r:id="rId11"/>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pexels.com/search/videos/crowd/"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49">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54"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55" name="Oval 54">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66" name="Freeform: Shape 65">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67" name="Freeform: Shape 66">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68" name="Oval 67">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9" name="Freeform: Shape 68">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71" name="Rectangle 70">
            <a:extLst>
              <a:ext uri="{FF2B5EF4-FFF2-40B4-BE49-F238E27FC236}">
                <a16:creationId xmlns:a16="http://schemas.microsoft.com/office/drawing/2014/main" id="{3237C9D8-A8CF-486A-973D-03DAC10C99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117" y="0"/>
            <a:ext cx="1221823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49CD48AF-C8DE-4B9C-A23C-1A8F44D52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83" y="0"/>
            <a:ext cx="12218234"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pic>
        <p:nvPicPr>
          <p:cNvPr id="45" name="Picture 1" descr="Pink and blue clouds">
            <a:extLst>
              <a:ext uri="{FF2B5EF4-FFF2-40B4-BE49-F238E27FC236}">
                <a16:creationId xmlns:a16="http://schemas.microsoft.com/office/drawing/2014/main" id="{91DD34D9-4C0C-3F01-350D-58BE01C89BAD}"/>
              </a:ext>
            </a:extLst>
          </p:cNvPr>
          <p:cNvPicPr>
            <a:picLocks noChangeAspect="1"/>
          </p:cNvPicPr>
          <p:nvPr/>
        </p:nvPicPr>
        <p:blipFill rotWithShape="1">
          <a:blip r:embed="rId2">
            <a:alphaModFix/>
          </a:blip>
          <a:srcRect t="14428" r="-1" b="-1"/>
          <a:stretch/>
        </p:blipFill>
        <p:spPr>
          <a:xfrm>
            <a:off x="21199" y="10"/>
            <a:ext cx="12188951" cy="6857990"/>
          </a:xfrm>
          <a:custGeom>
            <a:avLst/>
            <a:gdLst/>
            <a:ahLst/>
            <a:cxnLst/>
            <a:rect l="l" t="t" r="r" b="b"/>
            <a:pathLst>
              <a:path w="12156328" h="6843756">
                <a:moveTo>
                  <a:pt x="2339146" y="4397050"/>
                </a:moveTo>
                <a:cubicBezTo>
                  <a:pt x="3354425" y="4397050"/>
                  <a:pt x="4177471" y="5179465"/>
                  <a:pt x="4177471" y="6144625"/>
                </a:cubicBezTo>
                <a:cubicBezTo>
                  <a:pt x="4177471" y="6385914"/>
                  <a:pt x="4126031" y="6615783"/>
                  <a:pt x="4033007" y="6824859"/>
                </a:cubicBezTo>
                <a:lnTo>
                  <a:pt x="4023431" y="6843756"/>
                </a:lnTo>
                <a:lnTo>
                  <a:pt x="654862" y="6843756"/>
                </a:lnTo>
                <a:lnTo>
                  <a:pt x="645286" y="6824859"/>
                </a:lnTo>
                <a:cubicBezTo>
                  <a:pt x="552262" y="6615783"/>
                  <a:pt x="500821" y="6385914"/>
                  <a:pt x="500821" y="6144625"/>
                </a:cubicBezTo>
                <a:cubicBezTo>
                  <a:pt x="500821" y="5179465"/>
                  <a:pt x="1323867" y="4397050"/>
                  <a:pt x="2339146" y="4397050"/>
                </a:cubicBezTo>
                <a:close/>
                <a:moveTo>
                  <a:pt x="12156328" y="2964730"/>
                </a:moveTo>
                <a:lnTo>
                  <a:pt x="12156328" y="6543243"/>
                </a:lnTo>
                <a:lnTo>
                  <a:pt x="12084957" y="6524727"/>
                </a:lnTo>
                <a:cubicBezTo>
                  <a:pt x="11336946" y="6289977"/>
                  <a:pt x="10793835" y="5585978"/>
                  <a:pt x="10793835" y="4753987"/>
                </a:cubicBezTo>
                <a:cubicBezTo>
                  <a:pt x="10793835" y="3921995"/>
                  <a:pt x="11336946" y="3217997"/>
                  <a:pt x="12084957" y="2983247"/>
                </a:cubicBezTo>
                <a:close/>
                <a:moveTo>
                  <a:pt x="7503103" y="1819803"/>
                </a:moveTo>
                <a:cubicBezTo>
                  <a:pt x="9164989" y="1819803"/>
                  <a:pt x="10512214" y="3179156"/>
                  <a:pt x="10512214" y="4856001"/>
                </a:cubicBezTo>
                <a:cubicBezTo>
                  <a:pt x="10512214" y="5589621"/>
                  <a:pt x="10254347" y="6262471"/>
                  <a:pt x="9825079" y="6787305"/>
                </a:cubicBezTo>
                <a:lnTo>
                  <a:pt x="9774230" y="6843756"/>
                </a:lnTo>
                <a:lnTo>
                  <a:pt x="5231977" y="6843756"/>
                </a:lnTo>
                <a:lnTo>
                  <a:pt x="5181128" y="6787305"/>
                </a:lnTo>
                <a:cubicBezTo>
                  <a:pt x="4751861" y="6262471"/>
                  <a:pt x="4493993" y="5589621"/>
                  <a:pt x="4493993" y="4856001"/>
                </a:cubicBezTo>
                <a:cubicBezTo>
                  <a:pt x="4493993" y="3179156"/>
                  <a:pt x="5841218" y="1819803"/>
                  <a:pt x="7503103" y="1819803"/>
                </a:cubicBezTo>
                <a:close/>
                <a:moveTo>
                  <a:pt x="9599418" y="0"/>
                </a:moveTo>
                <a:lnTo>
                  <a:pt x="12156328" y="0"/>
                </a:lnTo>
                <a:lnTo>
                  <a:pt x="12156328" y="2497549"/>
                </a:lnTo>
                <a:lnTo>
                  <a:pt x="12071353" y="2549637"/>
                </a:lnTo>
                <a:cubicBezTo>
                  <a:pt x="11810875" y="2692411"/>
                  <a:pt x="11512373" y="2773511"/>
                  <a:pt x="11195098" y="2773511"/>
                </a:cubicBezTo>
                <a:cubicBezTo>
                  <a:pt x="10179819" y="2773511"/>
                  <a:pt x="9356773" y="1943055"/>
                  <a:pt x="9356773" y="918637"/>
                </a:cubicBezTo>
                <a:cubicBezTo>
                  <a:pt x="9356773" y="598506"/>
                  <a:pt x="9437149" y="297317"/>
                  <a:pt x="9578649" y="34494"/>
                </a:cubicBezTo>
                <a:close/>
                <a:moveTo>
                  <a:pt x="6376285" y="0"/>
                </a:moveTo>
                <a:lnTo>
                  <a:pt x="8348686" y="0"/>
                </a:lnTo>
                <a:lnTo>
                  <a:pt x="8408547" y="194578"/>
                </a:lnTo>
                <a:cubicBezTo>
                  <a:pt x="8422770" y="264712"/>
                  <a:pt x="8430240" y="337329"/>
                  <a:pt x="8430240" y="411705"/>
                </a:cubicBezTo>
                <a:cubicBezTo>
                  <a:pt x="8430240" y="1006719"/>
                  <a:pt x="7952190" y="1489073"/>
                  <a:pt x="7362485" y="1489073"/>
                </a:cubicBezTo>
                <a:cubicBezTo>
                  <a:pt x="6772780" y="1489073"/>
                  <a:pt x="6294730" y="1006719"/>
                  <a:pt x="6294730" y="411705"/>
                </a:cubicBezTo>
                <a:cubicBezTo>
                  <a:pt x="6294730" y="337329"/>
                  <a:pt x="6302200" y="264712"/>
                  <a:pt x="6316424" y="194578"/>
                </a:cubicBezTo>
                <a:close/>
                <a:moveTo>
                  <a:pt x="372830" y="0"/>
                </a:moveTo>
                <a:lnTo>
                  <a:pt x="4899652" y="0"/>
                </a:lnTo>
                <a:lnTo>
                  <a:pt x="4954301" y="90765"/>
                </a:lnTo>
                <a:cubicBezTo>
                  <a:pt x="5157218" y="467665"/>
                  <a:pt x="5272480" y="899584"/>
                  <a:pt x="5272480" y="1358666"/>
                </a:cubicBezTo>
                <a:cubicBezTo>
                  <a:pt x="5272480" y="2827728"/>
                  <a:pt x="4092195" y="4018637"/>
                  <a:pt x="2636240" y="4018637"/>
                </a:cubicBezTo>
                <a:cubicBezTo>
                  <a:pt x="1180285" y="4018637"/>
                  <a:pt x="0" y="2827728"/>
                  <a:pt x="0" y="1358666"/>
                </a:cubicBezTo>
                <a:cubicBezTo>
                  <a:pt x="0" y="899584"/>
                  <a:pt x="115262" y="467665"/>
                  <a:pt x="318180" y="90765"/>
                </a:cubicBezTo>
                <a:close/>
              </a:path>
            </a:pathLst>
          </a:custGeom>
        </p:spPr>
      </p:pic>
      <p:grpSp>
        <p:nvGrpSpPr>
          <p:cNvPr id="75" name="Group 74">
            <a:extLst>
              <a:ext uri="{FF2B5EF4-FFF2-40B4-BE49-F238E27FC236}">
                <a16:creationId xmlns:a16="http://schemas.microsoft.com/office/drawing/2014/main" id="{34146F58-58E3-4F95-A30C-43AFCAC5FB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5304" y="190214"/>
            <a:ext cx="10833734" cy="6161531"/>
            <a:chOff x="285304" y="190214"/>
            <a:chExt cx="10833734" cy="6161531"/>
          </a:xfrm>
        </p:grpSpPr>
        <p:sp>
          <p:nvSpPr>
            <p:cNvPr id="76" name="Oval 75">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27107" y="1704224"/>
              <a:ext cx="94160" cy="94160"/>
            </a:xfrm>
            <a:prstGeom prst="ellipse">
              <a:avLst/>
            </a:prstGeom>
            <a:solidFill>
              <a:schemeClr val="tx2">
                <a:lumMod val="50000"/>
                <a:lumOff val="5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77" y="3394983"/>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32989" y="5965696"/>
              <a:ext cx="386049" cy="386049"/>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4098" y="3429000"/>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5304" y="4180030"/>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03188" y="1224496"/>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80304" y="3429000"/>
              <a:ext cx="800716" cy="800716"/>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38208" y="162269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FD7F6CD7-4C28-4ADD-802B-C77ACB4EC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1267" y="1949940"/>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225BDF88-BBB8-4198-B052-5D4512C80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06449" y="4104795"/>
              <a:ext cx="466441" cy="466441"/>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7B97B946-2216-400E-AC50-36A093D8C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32989" y="5603303"/>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703A4D73-3F61-453C-9E15-DCC1FEF6B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05264" y="190214"/>
              <a:ext cx="800716" cy="800716"/>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AFCE83F3-F1BD-4B99-BDBE-C15DFA23C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98003" y="1090736"/>
              <a:ext cx="230878" cy="230878"/>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C2DFFD4E-4FA4-4BB4-BA7F-68D921E98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4411" y="1852163"/>
              <a:ext cx="56114" cy="56114"/>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6BEA6A48-F2FA-B85D-ADAB-0A9FC78DBB66}"/>
              </a:ext>
            </a:extLst>
          </p:cNvPr>
          <p:cNvSpPr txBox="1"/>
          <p:nvPr/>
        </p:nvSpPr>
        <p:spPr>
          <a:xfrm>
            <a:off x="2412303" y="2454430"/>
            <a:ext cx="7678544" cy="584775"/>
          </a:xfrm>
          <a:prstGeom prst="rect">
            <a:avLst/>
          </a:prstGeom>
          <a:noFill/>
        </p:spPr>
        <p:txBody>
          <a:bodyPr wrap="square" rtlCol="0">
            <a:spAutoFit/>
          </a:bodyPr>
          <a:lstStyle/>
          <a:p>
            <a:r>
              <a:rPr lang="en-US" sz="3200" dirty="0"/>
              <a:t>Human Crowd Detection – Computer Vison</a:t>
            </a:r>
          </a:p>
        </p:txBody>
      </p:sp>
      <p:sp>
        <p:nvSpPr>
          <p:cNvPr id="6" name="TextBox 5">
            <a:extLst>
              <a:ext uri="{FF2B5EF4-FFF2-40B4-BE49-F238E27FC236}">
                <a16:creationId xmlns:a16="http://schemas.microsoft.com/office/drawing/2014/main" id="{49072A04-DB7C-B1F1-939F-2277778207B3}"/>
              </a:ext>
            </a:extLst>
          </p:cNvPr>
          <p:cNvSpPr txBox="1"/>
          <p:nvPr/>
        </p:nvSpPr>
        <p:spPr>
          <a:xfrm>
            <a:off x="8272463" y="4177030"/>
            <a:ext cx="3929604" cy="2677656"/>
          </a:xfrm>
          <a:prstGeom prst="rect">
            <a:avLst/>
          </a:prstGeom>
          <a:solidFill>
            <a:srgbClr val="D4EAF8"/>
          </a:solidFill>
        </p:spPr>
        <p:txBody>
          <a:bodyPr wrap="square" rtlCol="0">
            <a:spAutoFit/>
          </a:bodyPr>
          <a:lstStyle/>
          <a:p>
            <a:r>
              <a:rPr lang="en-US" sz="2400" b="1" i="1" dirty="0"/>
              <a:t>Group – 4</a:t>
            </a:r>
          </a:p>
          <a:p>
            <a:endParaRPr lang="en-US" sz="2400" i="1" dirty="0"/>
          </a:p>
          <a:p>
            <a:r>
              <a:rPr lang="en-US" sz="2400" i="1" dirty="0"/>
              <a:t>Sudhan Manovah</a:t>
            </a:r>
          </a:p>
          <a:p>
            <a:r>
              <a:rPr lang="en-US" sz="2400" i="1" dirty="0"/>
              <a:t>Abeesh Krishnapillai</a:t>
            </a:r>
          </a:p>
          <a:p>
            <a:r>
              <a:rPr lang="en-US" sz="2400" i="1" dirty="0"/>
              <a:t>Vani Balla</a:t>
            </a:r>
          </a:p>
          <a:p>
            <a:r>
              <a:rPr lang="en-US" sz="2400" i="1" dirty="0"/>
              <a:t>Altamash Arif</a:t>
            </a:r>
          </a:p>
          <a:p>
            <a:r>
              <a:rPr lang="en-US" sz="2400" i="1" dirty="0"/>
              <a:t>Harpreet Kaur</a:t>
            </a:r>
          </a:p>
        </p:txBody>
      </p:sp>
    </p:spTree>
    <p:extLst>
      <p:ext uri="{BB962C8B-B14F-4D97-AF65-F5344CB8AC3E}">
        <p14:creationId xmlns:p14="http://schemas.microsoft.com/office/powerpoint/2010/main" val="36394325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427DF8B-AF40-4916-BF81-7B4B1D6A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E0E191-47BD-46BD-846E-E994713F2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3" name="Content Placeholder 2">
            <a:extLst>
              <a:ext uri="{FF2B5EF4-FFF2-40B4-BE49-F238E27FC236}">
                <a16:creationId xmlns:a16="http://schemas.microsoft.com/office/drawing/2014/main" id="{26DA82F4-CB86-79A4-A311-3F87E4354BA9}"/>
              </a:ext>
            </a:extLst>
          </p:cNvPr>
          <p:cNvSpPr>
            <a:spLocks noGrp="1"/>
          </p:cNvSpPr>
          <p:nvPr>
            <p:ph idx="1"/>
          </p:nvPr>
        </p:nvSpPr>
        <p:spPr>
          <a:xfrm>
            <a:off x="777239" y="674287"/>
            <a:ext cx="4939694" cy="5502675"/>
          </a:xfrm>
        </p:spPr>
        <p:txBody>
          <a:bodyPr anchor="t">
            <a:noAutofit/>
          </a:bodyPr>
          <a:lstStyle/>
          <a:p>
            <a:pPr marL="0" indent="0">
              <a:buNone/>
            </a:pPr>
            <a:r>
              <a:rPr lang="en-CA" sz="2400" b="1" i="0" dirty="0">
                <a:solidFill>
                  <a:schemeClr val="accent3">
                    <a:lumMod val="50000"/>
                  </a:schemeClr>
                </a:solidFill>
                <a:effectLst/>
                <a:latin typeface="paralucent"/>
              </a:rPr>
              <a:t>Transfer Learning</a:t>
            </a:r>
          </a:p>
          <a:p>
            <a:pPr marL="0"/>
            <a:r>
              <a:rPr lang="en-CA" sz="1800" dirty="0">
                <a:solidFill>
                  <a:srgbClr val="292929"/>
                </a:solidFill>
                <a:latin typeface="source-serif-pro"/>
              </a:rPr>
              <a:t>The COCO dataset also provides a base dataset to train computer vision models in a supervised training method. Once the model is trained on the COCO dataset, it can be fine-tuned to learn other tasks, with a custom dataset. </a:t>
            </a:r>
          </a:p>
          <a:p>
            <a:pPr marL="0"/>
            <a:r>
              <a:rPr lang="en-CA" sz="1800" dirty="0">
                <a:solidFill>
                  <a:srgbClr val="292929"/>
                </a:solidFill>
                <a:latin typeface="source-serif-pro"/>
              </a:rPr>
              <a:t>Transfer learning is the reuse of a pre-trained model on a new problem. It’s currently very popular in deep learning because it can train deep neural networks with comparatively little data. </a:t>
            </a:r>
          </a:p>
          <a:p>
            <a:pPr marL="0"/>
            <a:r>
              <a:rPr lang="en-CA" sz="1800" dirty="0">
                <a:solidFill>
                  <a:srgbClr val="292929"/>
                </a:solidFill>
                <a:latin typeface="source-serif-pro"/>
              </a:rPr>
              <a:t>Usually, a lot of data is needed to train a neural network from scratch but access to that data isn't always available — this is where transfer learning comes in handy. </a:t>
            </a:r>
          </a:p>
          <a:p>
            <a:pPr marL="0"/>
            <a:r>
              <a:rPr lang="en-CA" sz="1800" dirty="0">
                <a:solidFill>
                  <a:srgbClr val="292929"/>
                </a:solidFill>
                <a:latin typeface="source-serif-pro"/>
              </a:rPr>
              <a:t>With transfer learning a solid machine learning model can be built with comparatively little training data because the model is already pre-trained. </a:t>
            </a:r>
            <a:endParaRPr lang="en-US" sz="1800" dirty="0">
              <a:solidFill>
                <a:srgbClr val="292929"/>
              </a:solidFill>
              <a:latin typeface="source-serif-pro"/>
            </a:endParaRPr>
          </a:p>
        </p:txBody>
      </p:sp>
      <p:sp>
        <p:nvSpPr>
          <p:cNvPr id="14" name="Oval 1">
            <a:extLst>
              <a:ext uri="{FF2B5EF4-FFF2-40B4-BE49-F238E27FC236}">
                <a16:creationId xmlns:a16="http://schemas.microsoft.com/office/drawing/2014/main" id="{D60DC0FE-B192-4898-9A42-DD3CA10611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75068" y="1214970"/>
            <a:ext cx="5716933" cy="5643030"/>
          </a:xfrm>
          <a:custGeom>
            <a:avLst/>
            <a:gdLst>
              <a:gd name="connsiteX0" fmla="*/ 3371933 w 5716933"/>
              <a:gd name="connsiteY0" fmla="*/ 0 h 5643030"/>
              <a:gd name="connsiteX1" fmla="*/ 5516795 w 5716933"/>
              <a:gd name="connsiteY1" fmla="*/ 769986 h 5643030"/>
              <a:gd name="connsiteX2" fmla="*/ 5716933 w 5716933"/>
              <a:gd name="connsiteY2" fmla="*/ 951883 h 5643030"/>
              <a:gd name="connsiteX3" fmla="*/ 5716933 w 5716933"/>
              <a:gd name="connsiteY3" fmla="*/ 5643030 h 5643030"/>
              <a:gd name="connsiteX4" fmla="*/ 884716 w 5716933"/>
              <a:gd name="connsiteY4" fmla="*/ 5643030 h 5643030"/>
              <a:gd name="connsiteX5" fmla="*/ 769986 w 5716933"/>
              <a:gd name="connsiteY5" fmla="*/ 5516796 h 5643030"/>
              <a:gd name="connsiteX6" fmla="*/ 0 w 5716933"/>
              <a:gd name="connsiteY6" fmla="*/ 3371933 h 5643030"/>
              <a:gd name="connsiteX7" fmla="*/ 3371933 w 5716933"/>
              <a:gd name="connsiteY7" fmla="*/ 0 h 564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933" h="5643030">
                <a:moveTo>
                  <a:pt x="3371933" y="0"/>
                </a:moveTo>
                <a:cubicBezTo>
                  <a:pt x="4186675" y="0"/>
                  <a:pt x="4933927" y="288960"/>
                  <a:pt x="5516795" y="769986"/>
                </a:cubicBezTo>
                <a:lnTo>
                  <a:pt x="5716933" y="951883"/>
                </a:lnTo>
                <a:lnTo>
                  <a:pt x="5716933" y="5643030"/>
                </a:lnTo>
                <a:lnTo>
                  <a:pt x="884716" y="5643030"/>
                </a:lnTo>
                <a:lnTo>
                  <a:pt x="769986" y="5516796"/>
                </a:lnTo>
                <a:cubicBezTo>
                  <a:pt x="288960" y="4933927"/>
                  <a:pt x="0" y="4186675"/>
                  <a:pt x="0" y="3371933"/>
                </a:cubicBezTo>
                <a:cubicBezTo>
                  <a:pt x="0" y="1509666"/>
                  <a:pt x="1509666" y="0"/>
                  <a:pt x="337193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nvGrpSpPr>
          <p:cNvPr id="16" name="decorative circles">
            <a:extLst>
              <a:ext uri="{FF2B5EF4-FFF2-40B4-BE49-F238E27FC236}">
                <a16:creationId xmlns:a16="http://schemas.microsoft.com/office/drawing/2014/main" id="{47154ABD-A760-4C29-A394-422706C2C0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8627" y="289695"/>
            <a:ext cx="5228154" cy="5966848"/>
            <a:chOff x="6008627" y="289695"/>
            <a:chExt cx="5228154" cy="5966848"/>
          </a:xfrm>
        </p:grpSpPr>
        <p:sp>
          <p:nvSpPr>
            <p:cNvPr id="17" name="Oval 16">
              <a:extLst>
                <a:ext uri="{FF2B5EF4-FFF2-40B4-BE49-F238E27FC236}">
                  <a16:creationId xmlns:a16="http://schemas.microsoft.com/office/drawing/2014/main" id="{87E907A3-04C3-40DF-AF5B-74DFD98587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C341F19-78FA-4078-B1AD-5E1646DD0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6E0C6E1-CEDB-4511-B675-C5C48112E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790102"/>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863F213-E875-41B8-A148-A90BCD837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0340" y="674287"/>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6FF8E98-A1E7-49FB-95C2-4518E16B54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40766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Graphical user interface, diagram&#10;&#10;Description automatically generated">
            <a:extLst>
              <a:ext uri="{FF2B5EF4-FFF2-40B4-BE49-F238E27FC236}">
                <a16:creationId xmlns:a16="http://schemas.microsoft.com/office/drawing/2014/main" id="{5D478FE0-F119-A5C4-19CC-704C8C30967F}"/>
              </a:ext>
            </a:extLst>
          </p:cNvPr>
          <p:cNvPicPr>
            <a:picLocks noChangeAspect="1"/>
          </p:cNvPicPr>
          <p:nvPr/>
        </p:nvPicPr>
        <p:blipFill>
          <a:blip r:embed="rId2"/>
          <a:stretch>
            <a:fillRect/>
          </a:stretch>
        </p:blipFill>
        <p:spPr>
          <a:xfrm>
            <a:off x="7213542" y="2543380"/>
            <a:ext cx="4978458" cy="3460027"/>
          </a:xfrm>
          <a:prstGeom prst="rect">
            <a:avLst/>
          </a:prstGeom>
        </p:spPr>
      </p:pic>
    </p:spTree>
    <p:extLst>
      <p:ext uri="{BB962C8B-B14F-4D97-AF65-F5344CB8AC3E}">
        <p14:creationId xmlns:p14="http://schemas.microsoft.com/office/powerpoint/2010/main" val="3248357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63058A-133E-D34E-18B5-5A51F40C7EE5}"/>
              </a:ext>
            </a:extLst>
          </p:cNvPr>
          <p:cNvSpPr>
            <a:spLocks noGrp="1"/>
          </p:cNvSpPr>
          <p:nvPr>
            <p:ph idx="1"/>
          </p:nvPr>
        </p:nvSpPr>
        <p:spPr>
          <a:xfrm>
            <a:off x="777240" y="614363"/>
            <a:ext cx="10659110" cy="5562600"/>
          </a:xfrm>
        </p:spPr>
        <p:txBody>
          <a:bodyPr/>
          <a:lstStyle/>
          <a:p>
            <a:pPr marL="0" indent="0" algn="l">
              <a:buNone/>
            </a:pPr>
            <a:r>
              <a:rPr lang="en-CA" b="1" i="0" dirty="0">
                <a:solidFill>
                  <a:schemeClr val="accent3">
                    <a:lumMod val="50000"/>
                  </a:schemeClr>
                </a:solidFill>
                <a:effectLst/>
                <a:latin typeface="sohne"/>
              </a:rPr>
              <a:t>Instance Segmentation VS Semantic Segmentation</a:t>
            </a:r>
          </a:p>
          <a:p>
            <a:pPr algn="l"/>
            <a:r>
              <a:rPr lang="en-CA" b="0" i="0" dirty="0">
                <a:solidFill>
                  <a:srgbClr val="292929"/>
                </a:solidFill>
                <a:effectLst/>
                <a:latin typeface="source-serif-pro"/>
              </a:rPr>
              <a:t>In semantic segmentation, the images are segmented based on various labels like a person, dog, cat, </a:t>
            </a:r>
            <a:r>
              <a:rPr lang="en-CA" b="0" i="0" dirty="0" err="1">
                <a:solidFill>
                  <a:srgbClr val="292929"/>
                </a:solidFill>
                <a:effectLst/>
                <a:latin typeface="source-serif-pro"/>
              </a:rPr>
              <a:t>etc</a:t>
            </a:r>
            <a:r>
              <a:rPr lang="en-CA" b="0" i="0" dirty="0">
                <a:solidFill>
                  <a:srgbClr val="292929"/>
                </a:solidFill>
                <a:effectLst/>
                <a:latin typeface="source-serif-pro"/>
              </a:rPr>
              <a:t> but there is no way to distinguish between two person objects. This drawback is solved in instance segmentation where along with distinguishing between different labels we are also able to distinguish between multiple objects of that label.</a:t>
            </a:r>
          </a:p>
          <a:p>
            <a:endParaRPr lang="en-US" dirty="0"/>
          </a:p>
        </p:txBody>
      </p:sp>
      <p:pic>
        <p:nvPicPr>
          <p:cNvPr id="5" name="Picture 4" descr="Shape&#10;&#10;Description automatically generated">
            <a:extLst>
              <a:ext uri="{FF2B5EF4-FFF2-40B4-BE49-F238E27FC236}">
                <a16:creationId xmlns:a16="http://schemas.microsoft.com/office/drawing/2014/main" id="{E91CB410-040F-4DFC-EA0C-D6ABE47FC952}"/>
              </a:ext>
            </a:extLst>
          </p:cNvPr>
          <p:cNvPicPr>
            <a:picLocks noChangeAspect="1"/>
          </p:cNvPicPr>
          <p:nvPr/>
        </p:nvPicPr>
        <p:blipFill>
          <a:blip r:embed="rId3"/>
          <a:stretch>
            <a:fillRect/>
          </a:stretch>
        </p:blipFill>
        <p:spPr>
          <a:xfrm>
            <a:off x="755650" y="2251234"/>
            <a:ext cx="11165180" cy="2863691"/>
          </a:xfrm>
          <a:prstGeom prst="rect">
            <a:avLst/>
          </a:prstGeom>
        </p:spPr>
      </p:pic>
    </p:spTree>
    <p:extLst>
      <p:ext uri="{BB962C8B-B14F-4D97-AF65-F5344CB8AC3E}">
        <p14:creationId xmlns:p14="http://schemas.microsoft.com/office/powerpoint/2010/main" val="98629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F7B1E-AEAB-8EEC-C4B6-B7A21A08E147}"/>
              </a:ext>
            </a:extLst>
          </p:cNvPr>
          <p:cNvSpPr>
            <a:spLocks noGrp="1"/>
          </p:cNvSpPr>
          <p:nvPr>
            <p:ph type="title"/>
          </p:nvPr>
        </p:nvSpPr>
        <p:spPr>
          <a:xfrm>
            <a:off x="777240" y="365125"/>
            <a:ext cx="10659110" cy="892175"/>
          </a:xfrm>
        </p:spPr>
        <p:txBody>
          <a:bodyPr>
            <a:normAutofit/>
          </a:bodyPr>
          <a:lstStyle/>
          <a:p>
            <a:r>
              <a:rPr lang="en-CA" sz="4000" b="0" i="0" dirty="0">
                <a:solidFill>
                  <a:schemeClr val="accent3">
                    <a:lumMod val="50000"/>
                  </a:schemeClr>
                </a:solidFill>
                <a:effectLst/>
                <a:latin typeface="source-serif-pro"/>
              </a:rPr>
              <a:t>Darknet YOLO implementation in TensorFlow 2</a:t>
            </a:r>
            <a:endParaRPr lang="en-US" sz="4000" dirty="0">
              <a:solidFill>
                <a:schemeClr val="accent3">
                  <a:lumMod val="50000"/>
                </a:schemeClr>
              </a:solidFill>
            </a:endParaRPr>
          </a:p>
        </p:txBody>
      </p:sp>
      <p:sp>
        <p:nvSpPr>
          <p:cNvPr id="3" name="Content Placeholder 2">
            <a:extLst>
              <a:ext uri="{FF2B5EF4-FFF2-40B4-BE49-F238E27FC236}">
                <a16:creationId xmlns:a16="http://schemas.microsoft.com/office/drawing/2014/main" id="{47BC7A9A-6D5E-C806-38B9-1158BD3D8388}"/>
              </a:ext>
            </a:extLst>
          </p:cNvPr>
          <p:cNvSpPr>
            <a:spLocks noGrp="1"/>
          </p:cNvSpPr>
          <p:nvPr>
            <p:ph idx="1"/>
          </p:nvPr>
        </p:nvSpPr>
        <p:spPr>
          <a:xfrm>
            <a:off x="766445" y="1447295"/>
            <a:ext cx="10659110" cy="4351338"/>
          </a:xfrm>
        </p:spPr>
        <p:txBody>
          <a:bodyPr>
            <a:normAutofit/>
          </a:bodyPr>
          <a:lstStyle/>
          <a:p>
            <a:r>
              <a:rPr lang="en-CA" dirty="0">
                <a:solidFill>
                  <a:schemeClr val="tx1"/>
                </a:solidFill>
                <a:latin typeface="proxima-nova"/>
              </a:rPr>
              <a:t>Create a Darknet model using TensorFlow's Convolutional Neural Network (CNN) layers. </a:t>
            </a:r>
          </a:p>
          <a:p>
            <a:r>
              <a:rPr lang="en-CA" dirty="0">
                <a:solidFill>
                  <a:schemeClr val="tx1"/>
                </a:solidFill>
                <a:latin typeface="proxima-nova"/>
              </a:rPr>
              <a:t>One way to create a Darknet model using TensorFlow is to use TensorFlow's implementation of the YOLOv3 object detection model</a:t>
            </a:r>
          </a:p>
          <a:p>
            <a:r>
              <a:rPr lang="en-CA" dirty="0">
                <a:solidFill>
                  <a:schemeClr val="tx1"/>
                </a:solidFill>
                <a:latin typeface="proxima-nova"/>
              </a:rPr>
              <a:t>TensorFlow's implementation of YOLOv3 includes many of the specialized layers that are typically used in Darknet models, such as detection and non-maximum suppression layers.</a:t>
            </a:r>
          </a:p>
          <a:p>
            <a:r>
              <a:rPr lang="en-CA" dirty="0">
                <a:solidFill>
                  <a:schemeClr val="tx1"/>
                </a:solidFill>
                <a:latin typeface="proxima-nova"/>
              </a:rPr>
              <a:t>With this approach, you can design a model that includes Darknet-specific layers and optimizations, such as the Darknet-53 backbone architecture used in YOLOv3.</a:t>
            </a:r>
          </a:p>
          <a:p>
            <a:r>
              <a:rPr lang="en-CA" dirty="0">
                <a:solidFill>
                  <a:schemeClr val="tx1"/>
                </a:solidFill>
                <a:latin typeface="proxima-nova"/>
              </a:rPr>
              <a:t>Overall, while Darknet is a specialized framework optimized for object detection, it is still possible to create a Darknet model using TensorFlow's CNN layers and APIs.</a:t>
            </a:r>
          </a:p>
          <a:p>
            <a:pPr marL="0" indent="0" algn="l">
              <a:buNone/>
            </a:pPr>
            <a:endParaRPr lang="en-CA" b="0" i="0" dirty="0">
              <a:solidFill>
                <a:srgbClr val="000000"/>
              </a:solidFill>
              <a:effectLst/>
              <a:latin typeface="Söhne"/>
            </a:endParaRPr>
          </a:p>
          <a:p>
            <a:endParaRPr lang="en-US" dirty="0"/>
          </a:p>
        </p:txBody>
      </p:sp>
    </p:spTree>
    <p:extLst>
      <p:ext uri="{BB962C8B-B14F-4D97-AF65-F5344CB8AC3E}">
        <p14:creationId xmlns:p14="http://schemas.microsoft.com/office/powerpoint/2010/main" val="2972810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1EE74-17EF-7F65-0727-CBE6F90D4D12}"/>
              </a:ext>
            </a:extLst>
          </p:cNvPr>
          <p:cNvSpPr>
            <a:spLocks noGrp="1"/>
          </p:cNvSpPr>
          <p:nvPr>
            <p:ph type="title"/>
          </p:nvPr>
        </p:nvSpPr>
        <p:spPr>
          <a:xfrm>
            <a:off x="777240" y="406399"/>
            <a:ext cx="10659110" cy="549275"/>
          </a:xfrm>
        </p:spPr>
        <p:txBody>
          <a:bodyPr>
            <a:noAutofit/>
          </a:bodyPr>
          <a:lstStyle/>
          <a:p>
            <a:pPr algn="ctr"/>
            <a:r>
              <a:rPr lang="en-US" sz="4000" dirty="0">
                <a:solidFill>
                  <a:schemeClr val="accent3">
                    <a:lumMod val="50000"/>
                  </a:schemeClr>
                </a:solidFill>
              </a:rPr>
              <a:t>Project Implementation</a:t>
            </a:r>
          </a:p>
        </p:txBody>
      </p:sp>
      <p:sp>
        <p:nvSpPr>
          <p:cNvPr id="3" name="Content Placeholder 2">
            <a:extLst>
              <a:ext uri="{FF2B5EF4-FFF2-40B4-BE49-F238E27FC236}">
                <a16:creationId xmlns:a16="http://schemas.microsoft.com/office/drawing/2014/main" id="{076834E6-5679-4A8E-D77A-8B9E0703BF30}"/>
              </a:ext>
            </a:extLst>
          </p:cNvPr>
          <p:cNvSpPr>
            <a:spLocks noGrp="1"/>
          </p:cNvSpPr>
          <p:nvPr>
            <p:ph idx="1"/>
          </p:nvPr>
        </p:nvSpPr>
        <p:spPr>
          <a:xfrm>
            <a:off x="777240" y="1032933"/>
            <a:ext cx="10659110" cy="5144030"/>
          </a:xfrm>
        </p:spPr>
        <p:txBody>
          <a:bodyPr>
            <a:normAutofit fontScale="92500" lnSpcReduction="20000"/>
          </a:bodyPr>
          <a:lstStyle/>
          <a:p>
            <a:pPr marL="0" indent="0">
              <a:lnSpc>
                <a:spcPct val="100000"/>
              </a:lnSpc>
              <a:buNone/>
            </a:pPr>
            <a:r>
              <a:rPr lang="en-CA" dirty="0">
                <a:solidFill>
                  <a:schemeClr val="tx1">
                    <a:lumMod val="95000"/>
                    <a:lumOff val="5000"/>
                  </a:schemeClr>
                </a:solidFill>
              </a:rPr>
              <a:t>Step-by-step walkthrough for implementing a YOLOv3 object detection algorithm in TensorFlow to count the number of people in a recorded video stream. Here are the key points from each step:</a:t>
            </a:r>
          </a:p>
          <a:p>
            <a:pPr>
              <a:lnSpc>
                <a:spcPct val="100000"/>
              </a:lnSpc>
            </a:pPr>
            <a:r>
              <a:rPr lang="en-CA" b="1" dirty="0">
                <a:solidFill>
                  <a:schemeClr val="tx1">
                    <a:lumMod val="95000"/>
                    <a:lumOff val="5000"/>
                  </a:schemeClr>
                </a:solidFill>
              </a:rPr>
              <a:t>Set up the environment</a:t>
            </a:r>
            <a:r>
              <a:rPr lang="en-CA" dirty="0">
                <a:solidFill>
                  <a:schemeClr val="tx1">
                    <a:lumMod val="95000"/>
                    <a:lumOff val="5000"/>
                  </a:schemeClr>
                </a:solidFill>
              </a:rPr>
              <a:t>: Install the required packages, download the pre-trained weights for YOLOv3, and set up the video stream.(used pre recorded videos due to constraints in using live feed)</a:t>
            </a:r>
          </a:p>
          <a:p>
            <a:pPr>
              <a:lnSpc>
                <a:spcPct val="100000"/>
              </a:lnSpc>
            </a:pPr>
            <a:r>
              <a:rPr lang="en-CA" b="1" dirty="0">
                <a:solidFill>
                  <a:schemeClr val="tx1">
                    <a:lumMod val="95000"/>
                    <a:lumOff val="5000"/>
                  </a:schemeClr>
                </a:solidFill>
              </a:rPr>
              <a:t>Load the model</a:t>
            </a:r>
            <a:r>
              <a:rPr lang="en-CA" dirty="0">
                <a:solidFill>
                  <a:schemeClr val="tx1">
                    <a:lumMod val="95000"/>
                    <a:lumOff val="5000"/>
                  </a:schemeClr>
                </a:solidFill>
              </a:rPr>
              <a:t>: Load the YOLOv3 model architecture and weights into TensorFlow using the "yolov3.weights" file.</a:t>
            </a:r>
          </a:p>
          <a:p>
            <a:pPr>
              <a:lnSpc>
                <a:spcPct val="100000"/>
              </a:lnSpc>
            </a:pPr>
            <a:r>
              <a:rPr lang="en-CA" b="1" dirty="0">
                <a:solidFill>
                  <a:schemeClr val="tx1">
                    <a:lumMod val="95000"/>
                    <a:lumOff val="5000"/>
                  </a:schemeClr>
                </a:solidFill>
              </a:rPr>
              <a:t>Preprocess the input image</a:t>
            </a:r>
            <a:r>
              <a:rPr lang="en-CA" dirty="0">
                <a:solidFill>
                  <a:schemeClr val="tx1">
                    <a:lumMod val="95000"/>
                    <a:lumOff val="5000"/>
                  </a:schemeClr>
                </a:solidFill>
              </a:rPr>
              <a:t>: Preprocess the input image by resizing it to match the input size of the YOLOv3 model and normalizing the pixel values.</a:t>
            </a:r>
          </a:p>
          <a:p>
            <a:pPr>
              <a:lnSpc>
                <a:spcPct val="100000"/>
              </a:lnSpc>
            </a:pPr>
            <a:r>
              <a:rPr lang="en-CA" b="1" dirty="0">
                <a:solidFill>
                  <a:schemeClr val="tx1">
                    <a:lumMod val="95000"/>
                    <a:lumOff val="5000"/>
                  </a:schemeClr>
                </a:solidFill>
              </a:rPr>
              <a:t>Make predictions</a:t>
            </a:r>
            <a:r>
              <a:rPr lang="en-CA" dirty="0">
                <a:solidFill>
                  <a:schemeClr val="tx1">
                    <a:lumMod val="95000"/>
                    <a:lumOff val="5000"/>
                  </a:schemeClr>
                </a:solidFill>
              </a:rPr>
              <a:t>: Pass the preprocessed image through the YOLOv3 model to generate predictions for the objects in the image.</a:t>
            </a:r>
          </a:p>
          <a:p>
            <a:pPr>
              <a:lnSpc>
                <a:spcPct val="100000"/>
              </a:lnSpc>
            </a:pPr>
            <a:r>
              <a:rPr lang="en-CA" b="1" dirty="0">
                <a:solidFill>
                  <a:schemeClr val="tx1">
                    <a:lumMod val="95000"/>
                    <a:lumOff val="5000"/>
                  </a:schemeClr>
                </a:solidFill>
              </a:rPr>
              <a:t>Postprocess the predictions</a:t>
            </a:r>
            <a:r>
              <a:rPr lang="en-CA" dirty="0">
                <a:solidFill>
                  <a:schemeClr val="tx1">
                    <a:lumMod val="95000"/>
                    <a:lumOff val="5000"/>
                  </a:schemeClr>
                </a:solidFill>
              </a:rPr>
              <a:t>: Filter the predictions based on the class probability and confidence score thresholds, and perform non-maximum suppression to remove duplicate bounding boxes.</a:t>
            </a:r>
          </a:p>
          <a:p>
            <a:pPr>
              <a:lnSpc>
                <a:spcPct val="100000"/>
              </a:lnSpc>
            </a:pPr>
            <a:r>
              <a:rPr lang="en-CA" b="1" dirty="0">
                <a:solidFill>
                  <a:schemeClr val="tx1">
                    <a:lumMod val="95000"/>
                    <a:lumOff val="5000"/>
                  </a:schemeClr>
                </a:solidFill>
              </a:rPr>
              <a:t>Visualize the results</a:t>
            </a:r>
            <a:r>
              <a:rPr lang="en-CA" dirty="0">
                <a:solidFill>
                  <a:schemeClr val="tx1">
                    <a:lumMod val="95000"/>
                    <a:lumOff val="5000"/>
                  </a:schemeClr>
                </a:solidFill>
              </a:rPr>
              <a:t>: Draw the bounding boxes and class labels for the detected objects on each input image, and display the output video int the output cell.</a:t>
            </a:r>
          </a:p>
          <a:p>
            <a:pPr>
              <a:lnSpc>
                <a:spcPct val="100000"/>
              </a:lnSpc>
            </a:pPr>
            <a:r>
              <a:rPr lang="en-CA" dirty="0">
                <a:solidFill>
                  <a:schemeClr val="tx1">
                    <a:lumMod val="95000"/>
                    <a:lumOff val="5000"/>
                  </a:schemeClr>
                </a:solidFill>
              </a:rPr>
              <a:t>Number of people found is engraved into each frame during processing and optional email alert configuration is also available</a:t>
            </a:r>
          </a:p>
          <a:p>
            <a:endParaRPr lang="en-US" dirty="0"/>
          </a:p>
        </p:txBody>
      </p:sp>
    </p:spTree>
    <p:extLst>
      <p:ext uri="{BB962C8B-B14F-4D97-AF65-F5344CB8AC3E}">
        <p14:creationId xmlns:p14="http://schemas.microsoft.com/office/powerpoint/2010/main" val="428233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3BD1E-59DF-1134-1E37-639DA3A6ADCE}"/>
              </a:ext>
            </a:extLst>
          </p:cNvPr>
          <p:cNvSpPr>
            <a:spLocks noGrp="1"/>
          </p:cNvSpPr>
          <p:nvPr>
            <p:ph type="title"/>
          </p:nvPr>
        </p:nvSpPr>
        <p:spPr/>
        <p:txBody>
          <a:bodyPr>
            <a:normAutofit/>
          </a:bodyPr>
          <a:lstStyle/>
          <a:p>
            <a:r>
              <a:rPr lang="en-US" sz="4000" dirty="0">
                <a:solidFill>
                  <a:schemeClr val="accent3">
                    <a:lumMod val="50000"/>
                  </a:schemeClr>
                </a:solidFill>
              </a:rPr>
              <a:t>Skipped additional training on Pretrained yolov3</a:t>
            </a:r>
          </a:p>
        </p:txBody>
      </p:sp>
      <p:sp>
        <p:nvSpPr>
          <p:cNvPr id="3" name="Content Placeholder 2">
            <a:extLst>
              <a:ext uri="{FF2B5EF4-FFF2-40B4-BE49-F238E27FC236}">
                <a16:creationId xmlns:a16="http://schemas.microsoft.com/office/drawing/2014/main" id="{6EB66FBE-8954-E217-7795-424456936AF4}"/>
              </a:ext>
            </a:extLst>
          </p:cNvPr>
          <p:cNvSpPr>
            <a:spLocks noGrp="1"/>
          </p:cNvSpPr>
          <p:nvPr>
            <p:ph idx="1"/>
          </p:nvPr>
        </p:nvSpPr>
        <p:spPr/>
        <p:txBody>
          <a:bodyPr/>
          <a:lstStyle/>
          <a:p>
            <a:r>
              <a:rPr lang="en-CA" dirty="0">
                <a:solidFill>
                  <a:schemeClr val="tx1"/>
                </a:solidFill>
              </a:rPr>
              <a:t>Pretrained weights are a set of parameters that have been learned by a deep neural network during the training process on a large dataset. In the case of YOLOv3, the pretrained weights were trained on the COCO (Common Objects in Context) dataset, which contains over 80 object categories.</a:t>
            </a:r>
          </a:p>
          <a:p>
            <a:r>
              <a:rPr lang="en-CA" dirty="0">
                <a:solidFill>
                  <a:schemeClr val="tx1"/>
                </a:solidFill>
              </a:rPr>
              <a:t>The pretrained weights for YOLOv3 are very effective at detecting objects in a wide range of scenarios, including people, vehicles, animals, and other objects. Therefore, in many cases, it is not necessary to train the YOLOv3 model from scratch. Instead, you can simply use the pretrained weights to detect objects in your own images or video streams.</a:t>
            </a:r>
          </a:p>
          <a:p>
            <a:r>
              <a:rPr lang="en-US" dirty="0">
                <a:solidFill>
                  <a:schemeClr val="tx1"/>
                </a:solidFill>
              </a:rPr>
              <a:t>In our project , we did not consider any specific venue or specific crowd , so we did not use any other dataset to retrain models to specific labels and started using the same weights.</a:t>
            </a:r>
          </a:p>
        </p:txBody>
      </p:sp>
    </p:spTree>
    <p:extLst>
      <p:ext uri="{BB962C8B-B14F-4D97-AF65-F5344CB8AC3E}">
        <p14:creationId xmlns:p14="http://schemas.microsoft.com/office/powerpoint/2010/main" val="2848150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44D20-C602-AA63-4484-23DAF821A75E}"/>
              </a:ext>
            </a:extLst>
          </p:cNvPr>
          <p:cNvSpPr>
            <a:spLocks noGrp="1"/>
          </p:cNvSpPr>
          <p:nvPr>
            <p:ph type="title"/>
          </p:nvPr>
        </p:nvSpPr>
        <p:spPr>
          <a:xfrm>
            <a:off x="777240" y="365125"/>
            <a:ext cx="10500360" cy="701675"/>
          </a:xfrm>
        </p:spPr>
        <p:txBody>
          <a:bodyPr>
            <a:normAutofit fontScale="90000"/>
          </a:bodyPr>
          <a:lstStyle/>
          <a:p>
            <a:pPr algn="ctr"/>
            <a:r>
              <a:rPr lang="en-US" dirty="0"/>
              <a:t>Testing - Free Crowd Videos</a:t>
            </a:r>
          </a:p>
        </p:txBody>
      </p:sp>
      <p:sp>
        <p:nvSpPr>
          <p:cNvPr id="5" name="TextBox 4">
            <a:extLst>
              <a:ext uri="{FF2B5EF4-FFF2-40B4-BE49-F238E27FC236}">
                <a16:creationId xmlns:a16="http://schemas.microsoft.com/office/drawing/2014/main" id="{F4EC0B88-CAD8-72BA-E286-F28A497D41E3}"/>
              </a:ext>
            </a:extLst>
          </p:cNvPr>
          <p:cNvSpPr txBox="1"/>
          <p:nvPr/>
        </p:nvSpPr>
        <p:spPr>
          <a:xfrm>
            <a:off x="777240" y="1280067"/>
            <a:ext cx="10637520" cy="646331"/>
          </a:xfrm>
          <a:prstGeom prst="rect">
            <a:avLst/>
          </a:prstGeom>
          <a:noFill/>
        </p:spPr>
        <p:txBody>
          <a:bodyPr wrap="square">
            <a:spAutoFit/>
          </a:bodyPr>
          <a:lstStyle/>
          <a:p>
            <a:r>
              <a:rPr lang="en-US" dirty="0"/>
              <a:t>Used this website for collecting videos to test our specific use case </a:t>
            </a:r>
            <a:r>
              <a:rPr lang="en-US" dirty="0">
                <a:hlinkClick r:id="rId2"/>
              </a:rPr>
              <a:t>–</a:t>
            </a:r>
            <a:r>
              <a:rPr lang="en-US" dirty="0"/>
              <a:t> </a:t>
            </a:r>
          </a:p>
          <a:p>
            <a:r>
              <a:rPr lang="en-US" dirty="0"/>
              <a:t>Ref : </a:t>
            </a:r>
            <a:r>
              <a:rPr lang="en-US" dirty="0">
                <a:hlinkClick r:id="rId2"/>
              </a:rPr>
              <a:t>https://www.pexels.com/search/videos/crowd/</a:t>
            </a:r>
            <a:r>
              <a:rPr lang="en-US" dirty="0"/>
              <a:t> </a:t>
            </a:r>
          </a:p>
        </p:txBody>
      </p:sp>
      <p:pic>
        <p:nvPicPr>
          <p:cNvPr id="6" name="Picture 5">
            <a:extLst>
              <a:ext uri="{FF2B5EF4-FFF2-40B4-BE49-F238E27FC236}">
                <a16:creationId xmlns:a16="http://schemas.microsoft.com/office/drawing/2014/main" id="{97CF5342-B11E-A6A7-4671-DB4F4FB0C5E4}"/>
              </a:ext>
            </a:extLst>
          </p:cNvPr>
          <p:cNvPicPr>
            <a:picLocks noChangeAspect="1"/>
          </p:cNvPicPr>
          <p:nvPr/>
        </p:nvPicPr>
        <p:blipFill>
          <a:blip r:embed="rId3"/>
          <a:stretch>
            <a:fillRect/>
          </a:stretch>
        </p:blipFill>
        <p:spPr>
          <a:xfrm>
            <a:off x="777240" y="1862666"/>
            <a:ext cx="7772400" cy="4380509"/>
          </a:xfrm>
          <a:prstGeom prst="rect">
            <a:avLst/>
          </a:prstGeom>
        </p:spPr>
      </p:pic>
    </p:spTree>
    <p:extLst>
      <p:ext uri="{BB962C8B-B14F-4D97-AF65-F5344CB8AC3E}">
        <p14:creationId xmlns:p14="http://schemas.microsoft.com/office/powerpoint/2010/main" val="2890699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A022D-02EA-D047-8FE6-A4C17B8280C4}"/>
              </a:ext>
            </a:extLst>
          </p:cNvPr>
          <p:cNvSpPr>
            <a:spLocks noGrp="1"/>
          </p:cNvSpPr>
          <p:nvPr>
            <p:ph type="title"/>
          </p:nvPr>
        </p:nvSpPr>
        <p:spPr>
          <a:xfrm>
            <a:off x="777240" y="365125"/>
            <a:ext cx="10659110" cy="803275"/>
          </a:xfrm>
        </p:spPr>
        <p:txBody>
          <a:bodyPr>
            <a:normAutofit fontScale="90000"/>
          </a:bodyPr>
          <a:lstStyle/>
          <a:p>
            <a:pPr algn="ctr"/>
            <a:r>
              <a:rPr lang="en-US" dirty="0">
                <a:solidFill>
                  <a:schemeClr val="accent3">
                    <a:lumMod val="50000"/>
                  </a:schemeClr>
                </a:solidFill>
              </a:rPr>
              <a:t>Sample Output video</a:t>
            </a:r>
          </a:p>
        </p:txBody>
      </p:sp>
      <p:pic>
        <p:nvPicPr>
          <p:cNvPr id="5" name="download">
            <a:hlinkClick r:id="" action="ppaction://media"/>
            <a:extLst>
              <a:ext uri="{FF2B5EF4-FFF2-40B4-BE49-F238E27FC236}">
                <a16:creationId xmlns:a16="http://schemas.microsoft.com/office/drawing/2014/main" id="{AB827F97-1196-AFD2-E502-6087FAE2352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1645" y="1168400"/>
            <a:ext cx="11290300" cy="5435600"/>
          </a:xfrm>
          <a:prstGeom prst="rect">
            <a:avLst/>
          </a:prstGeom>
        </p:spPr>
      </p:pic>
    </p:spTree>
    <p:extLst>
      <p:ext uri="{BB962C8B-B14F-4D97-AF65-F5344CB8AC3E}">
        <p14:creationId xmlns:p14="http://schemas.microsoft.com/office/powerpoint/2010/main" val="70782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8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EE753-6B26-D9DF-CCB1-242FA07F0658}"/>
              </a:ext>
            </a:extLst>
          </p:cNvPr>
          <p:cNvSpPr>
            <a:spLocks noGrp="1"/>
          </p:cNvSpPr>
          <p:nvPr>
            <p:ph type="title"/>
          </p:nvPr>
        </p:nvSpPr>
        <p:spPr>
          <a:xfrm>
            <a:off x="777240" y="365125"/>
            <a:ext cx="10855960" cy="1023408"/>
          </a:xfrm>
        </p:spPr>
        <p:txBody>
          <a:bodyPr>
            <a:normAutofit fontScale="90000"/>
          </a:bodyPr>
          <a:lstStyle/>
          <a:p>
            <a:r>
              <a:rPr lang="en-US" sz="4000" dirty="0">
                <a:solidFill>
                  <a:schemeClr val="accent3">
                    <a:lumMod val="50000"/>
                  </a:schemeClr>
                </a:solidFill>
              </a:rPr>
              <a:t>Implementation to Configure Crowd volume and send email alerts using SendGrid</a:t>
            </a:r>
          </a:p>
        </p:txBody>
      </p:sp>
      <p:pic>
        <p:nvPicPr>
          <p:cNvPr id="4" name="Picture 3">
            <a:extLst>
              <a:ext uri="{FF2B5EF4-FFF2-40B4-BE49-F238E27FC236}">
                <a16:creationId xmlns:a16="http://schemas.microsoft.com/office/drawing/2014/main" id="{61A5BA3E-9209-1E49-67A6-38D94C0BC40D}"/>
              </a:ext>
            </a:extLst>
          </p:cNvPr>
          <p:cNvPicPr>
            <a:picLocks noChangeAspect="1"/>
          </p:cNvPicPr>
          <p:nvPr/>
        </p:nvPicPr>
        <p:blipFill>
          <a:blip r:embed="rId2"/>
          <a:stretch>
            <a:fillRect/>
          </a:stretch>
        </p:blipFill>
        <p:spPr>
          <a:xfrm>
            <a:off x="777240" y="2454157"/>
            <a:ext cx="9178095" cy="3861976"/>
          </a:xfrm>
          <a:prstGeom prst="rect">
            <a:avLst/>
          </a:prstGeom>
        </p:spPr>
      </p:pic>
      <p:pic>
        <p:nvPicPr>
          <p:cNvPr id="5" name="Picture 4">
            <a:extLst>
              <a:ext uri="{FF2B5EF4-FFF2-40B4-BE49-F238E27FC236}">
                <a16:creationId xmlns:a16="http://schemas.microsoft.com/office/drawing/2014/main" id="{67ECF4D6-D3ED-3CDF-5FD9-6E3703788541}"/>
              </a:ext>
            </a:extLst>
          </p:cNvPr>
          <p:cNvPicPr>
            <a:picLocks noChangeAspect="1"/>
          </p:cNvPicPr>
          <p:nvPr/>
        </p:nvPicPr>
        <p:blipFill>
          <a:blip r:embed="rId3"/>
          <a:stretch>
            <a:fillRect/>
          </a:stretch>
        </p:blipFill>
        <p:spPr>
          <a:xfrm>
            <a:off x="777239" y="1435116"/>
            <a:ext cx="9178095" cy="972457"/>
          </a:xfrm>
          <a:prstGeom prst="rect">
            <a:avLst/>
          </a:prstGeom>
        </p:spPr>
      </p:pic>
      <p:sp>
        <p:nvSpPr>
          <p:cNvPr id="6" name="TextBox 5">
            <a:extLst>
              <a:ext uri="{FF2B5EF4-FFF2-40B4-BE49-F238E27FC236}">
                <a16:creationId xmlns:a16="http://schemas.microsoft.com/office/drawing/2014/main" id="{9F737913-E100-B651-DE89-704C5D727881}"/>
              </a:ext>
            </a:extLst>
          </p:cNvPr>
          <p:cNvSpPr txBox="1"/>
          <p:nvPr/>
        </p:nvSpPr>
        <p:spPr>
          <a:xfrm>
            <a:off x="2015066" y="6362717"/>
            <a:ext cx="6214458" cy="369332"/>
          </a:xfrm>
          <a:prstGeom prst="rect">
            <a:avLst/>
          </a:prstGeom>
          <a:noFill/>
        </p:spPr>
        <p:txBody>
          <a:bodyPr wrap="none" rtlCol="0">
            <a:spAutoFit/>
          </a:bodyPr>
          <a:lstStyle/>
          <a:p>
            <a:r>
              <a:rPr lang="en-US" dirty="0"/>
              <a:t>Currently not tested , as SendGrid account has not activated fully</a:t>
            </a:r>
          </a:p>
        </p:txBody>
      </p:sp>
    </p:spTree>
    <p:extLst>
      <p:ext uri="{BB962C8B-B14F-4D97-AF65-F5344CB8AC3E}">
        <p14:creationId xmlns:p14="http://schemas.microsoft.com/office/powerpoint/2010/main" val="36474487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C09E3-B8A5-16E7-7616-8339306333E9}"/>
              </a:ext>
            </a:extLst>
          </p:cNvPr>
          <p:cNvSpPr>
            <a:spLocks noGrp="1"/>
          </p:cNvSpPr>
          <p:nvPr>
            <p:ph type="title"/>
          </p:nvPr>
        </p:nvSpPr>
        <p:spPr>
          <a:xfrm>
            <a:off x="777240" y="365126"/>
            <a:ext cx="10659110" cy="532342"/>
          </a:xfrm>
        </p:spPr>
        <p:txBody>
          <a:bodyPr>
            <a:normAutofit fontScale="90000"/>
          </a:bodyPr>
          <a:lstStyle/>
          <a:p>
            <a:pPr algn="ctr"/>
            <a:r>
              <a:rPr lang="en-US" sz="3600" dirty="0">
                <a:solidFill>
                  <a:schemeClr val="accent3">
                    <a:lumMod val="50000"/>
                  </a:schemeClr>
                </a:solidFill>
              </a:rPr>
              <a:t>Possible use cases</a:t>
            </a:r>
          </a:p>
        </p:txBody>
      </p:sp>
      <p:sp>
        <p:nvSpPr>
          <p:cNvPr id="3" name="Content Placeholder 2">
            <a:extLst>
              <a:ext uri="{FF2B5EF4-FFF2-40B4-BE49-F238E27FC236}">
                <a16:creationId xmlns:a16="http://schemas.microsoft.com/office/drawing/2014/main" id="{C6BE063A-EBB9-299B-0C92-9709A2C2E7F0}"/>
              </a:ext>
            </a:extLst>
          </p:cNvPr>
          <p:cNvSpPr>
            <a:spLocks noGrp="1"/>
          </p:cNvSpPr>
          <p:nvPr>
            <p:ph idx="1"/>
          </p:nvPr>
        </p:nvSpPr>
        <p:spPr>
          <a:xfrm>
            <a:off x="777240" y="897468"/>
            <a:ext cx="10659110" cy="5279495"/>
          </a:xfrm>
        </p:spPr>
        <p:txBody>
          <a:bodyPr>
            <a:normAutofit fontScale="92500" lnSpcReduction="10000"/>
          </a:bodyPr>
          <a:lstStyle/>
          <a:p>
            <a:pPr>
              <a:lnSpc>
                <a:spcPct val="100000"/>
              </a:lnSpc>
            </a:pPr>
            <a:r>
              <a:rPr lang="en-CA" b="1" dirty="0">
                <a:solidFill>
                  <a:schemeClr val="tx1"/>
                </a:solidFill>
              </a:rPr>
              <a:t>Crowd management</a:t>
            </a:r>
            <a:r>
              <a:rPr lang="en-CA" dirty="0">
                <a:solidFill>
                  <a:schemeClr val="tx1"/>
                </a:solidFill>
              </a:rPr>
              <a:t>: The ability to count the number of people in a given area can be useful for managing crowds in public spaces such as parks, stadiums, and train stations. By knowing how many people are present in a particular area, authorities can take appropriate measures to ensure safety and avoid overcrowding.</a:t>
            </a:r>
          </a:p>
          <a:p>
            <a:pPr>
              <a:lnSpc>
                <a:spcPct val="100000"/>
              </a:lnSpc>
            </a:pPr>
            <a:r>
              <a:rPr lang="en-CA" b="1" dirty="0">
                <a:solidFill>
                  <a:schemeClr val="tx1"/>
                </a:solidFill>
              </a:rPr>
              <a:t>Retail analytics</a:t>
            </a:r>
            <a:r>
              <a:rPr lang="en-CA" dirty="0">
                <a:solidFill>
                  <a:schemeClr val="tx1"/>
                </a:solidFill>
              </a:rPr>
              <a:t>: In retail settings, counting the number of people can provide valuable insights into customer traffic patterns and behavior. For example, retailers can use this information to optimize store layouts and staffing levels, and to identify peak traffic periods.</a:t>
            </a:r>
          </a:p>
          <a:p>
            <a:pPr>
              <a:lnSpc>
                <a:spcPct val="100000"/>
              </a:lnSpc>
            </a:pPr>
            <a:r>
              <a:rPr lang="en-CA" b="1" dirty="0">
                <a:solidFill>
                  <a:schemeClr val="tx1"/>
                </a:solidFill>
              </a:rPr>
              <a:t>Security and surveillance</a:t>
            </a:r>
            <a:r>
              <a:rPr lang="en-CA" dirty="0">
                <a:solidFill>
                  <a:schemeClr val="tx1"/>
                </a:solidFill>
              </a:rPr>
              <a:t>: Video surveillance systems can benefit from accurate and efficient object detection algorithms, such as YOLOv3, to identify potential threats and detect suspicious behavior.</a:t>
            </a:r>
          </a:p>
          <a:p>
            <a:pPr>
              <a:lnSpc>
                <a:spcPct val="100000"/>
              </a:lnSpc>
            </a:pPr>
            <a:r>
              <a:rPr lang="en-CA" b="1" dirty="0">
                <a:solidFill>
                  <a:schemeClr val="tx1"/>
                </a:solidFill>
              </a:rPr>
              <a:t>Social distancing compliance</a:t>
            </a:r>
            <a:r>
              <a:rPr lang="en-CA" dirty="0">
                <a:solidFill>
                  <a:schemeClr val="tx1"/>
                </a:solidFill>
              </a:rPr>
              <a:t>: During the COVID-19 pandemic, monitoring the number of people in a given area can be useful for enforcing social distancing guidelines and preventing the spread of the virus.</a:t>
            </a:r>
          </a:p>
          <a:p>
            <a:pPr>
              <a:lnSpc>
                <a:spcPct val="100000"/>
              </a:lnSpc>
            </a:pPr>
            <a:r>
              <a:rPr lang="en-CA" b="1" dirty="0">
                <a:solidFill>
                  <a:schemeClr val="tx1"/>
                </a:solidFill>
              </a:rPr>
              <a:t>Event management:</a:t>
            </a:r>
            <a:r>
              <a:rPr lang="en-CA" dirty="0">
                <a:solidFill>
                  <a:schemeClr val="tx1"/>
                </a:solidFill>
              </a:rPr>
              <a:t> Counting the number of people attending a concert, festival, or sporting event can be useful for event organizers to manage crowds and ensure safety.</a:t>
            </a:r>
          </a:p>
          <a:p>
            <a:pPr marL="0" indent="0">
              <a:lnSpc>
                <a:spcPct val="100000"/>
              </a:lnSpc>
              <a:buNone/>
            </a:pPr>
            <a:r>
              <a:rPr lang="en-CA" dirty="0">
                <a:solidFill>
                  <a:schemeClr val="tx1"/>
                </a:solidFill>
              </a:rPr>
              <a:t>In summary, the ability to count the number of people in a video stream can have a wide range of practical applications, from crowd management to retail analytics to security and surveillance. The YOLOv3 object detection algorithm, implemented in TensorFlow, provides an efficient and accurate way to perform this task in real-time.</a:t>
            </a:r>
          </a:p>
          <a:p>
            <a:endParaRPr lang="en-US" dirty="0"/>
          </a:p>
        </p:txBody>
      </p:sp>
    </p:spTree>
    <p:extLst>
      <p:ext uri="{BB962C8B-B14F-4D97-AF65-F5344CB8AC3E}">
        <p14:creationId xmlns:p14="http://schemas.microsoft.com/office/powerpoint/2010/main" val="8211823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62436-5EDE-3B18-77AC-C881D55E06C4}"/>
              </a:ext>
            </a:extLst>
          </p:cNvPr>
          <p:cNvSpPr>
            <a:spLocks noGrp="1"/>
          </p:cNvSpPr>
          <p:nvPr>
            <p:ph type="title"/>
          </p:nvPr>
        </p:nvSpPr>
        <p:spPr/>
        <p:txBody>
          <a:bodyPr/>
          <a:lstStyle/>
          <a:p>
            <a:pPr algn="ctr"/>
            <a:r>
              <a:rPr lang="en-US" dirty="0">
                <a:solidFill>
                  <a:schemeClr val="accent3">
                    <a:lumMod val="50000"/>
                  </a:schemeClr>
                </a:solidFill>
              </a:rPr>
              <a:t>Future Improvisions</a:t>
            </a:r>
          </a:p>
        </p:txBody>
      </p:sp>
      <p:sp>
        <p:nvSpPr>
          <p:cNvPr id="3" name="Content Placeholder 2">
            <a:extLst>
              <a:ext uri="{FF2B5EF4-FFF2-40B4-BE49-F238E27FC236}">
                <a16:creationId xmlns:a16="http://schemas.microsoft.com/office/drawing/2014/main" id="{BC6A9E95-B932-EFE7-B736-25A5C8EE6930}"/>
              </a:ext>
            </a:extLst>
          </p:cNvPr>
          <p:cNvSpPr>
            <a:spLocks noGrp="1"/>
          </p:cNvSpPr>
          <p:nvPr>
            <p:ph idx="1"/>
          </p:nvPr>
        </p:nvSpPr>
        <p:spPr/>
        <p:txBody>
          <a:bodyPr/>
          <a:lstStyle/>
          <a:p>
            <a:r>
              <a:rPr lang="en-US" dirty="0">
                <a:solidFill>
                  <a:schemeClr val="tx1"/>
                </a:solidFill>
              </a:rPr>
              <a:t>Use of yolov5, </a:t>
            </a:r>
            <a:r>
              <a:rPr lang="en-CA" dirty="0">
                <a:solidFill>
                  <a:schemeClr val="tx1"/>
                </a:solidFill>
              </a:rPr>
              <a:t>YOLOv5 (You Only Look Once version 5) is the latest version of the YOLO object detection algorithm, released in May 2020 by a team led by Glenn </a:t>
            </a:r>
            <a:r>
              <a:rPr lang="en-CA" dirty="0" err="1">
                <a:solidFill>
                  <a:schemeClr val="tx1"/>
                </a:solidFill>
              </a:rPr>
              <a:t>Jocher</a:t>
            </a:r>
            <a:r>
              <a:rPr lang="en-CA" dirty="0">
                <a:solidFill>
                  <a:schemeClr val="tx1"/>
                </a:solidFill>
              </a:rPr>
              <a:t>. YOLOv5 builds upon the success of the previous versions (YOLOv4 and YOLOv3) by introducing a new architecture and advanced training techniques that improve both the speed and accuracy of the algorithm.</a:t>
            </a:r>
          </a:p>
          <a:p>
            <a:r>
              <a:rPr lang="en-CA" dirty="0">
                <a:solidFill>
                  <a:schemeClr val="tx1"/>
                </a:solidFill>
              </a:rPr>
              <a:t>It is also worth mentioning that there are other popular object detection algorithms such as Faster R-CNN, Mask R-CNN, and SSD (Single Shot Detector) that are also actively developed and widely used in computer vision applications.</a:t>
            </a:r>
          </a:p>
          <a:p>
            <a:r>
              <a:rPr lang="en-CA" dirty="0">
                <a:solidFill>
                  <a:schemeClr val="tx1"/>
                </a:solidFill>
              </a:rPr>
              <a:t>Develop mobile application to make use of the model trained and extensively test with live feeds.</a:t>
            </a:r>
            <a:endParaRPr lang="en-US" dirty="0">
              <a:solidFill>
                <a:schemeClr val="tx1"/>
              </a:solidFill>
            </a:endParaRPr>
          </a:p>
        </p:txBody>
      </p:sp>
    </p:spTree>
    <p:extLst>
      <p:ext uri="{BB962C8B-B14F-4D97-AF65-F5344CB8AC3E}">
        <p14:creationId xmlns:p14="http://schemas.microsoft.com/office/powerpoint/2010/main" val="943925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B4F90BE-BC41-1F89-E56A-94CDFEF710CE}"/>
              </a:ext>
            </a:extLst>
          </p:cNvPr>
          <p:cNvSpPr txBox="1"/>
          <p:nvPr/>
        </p:nvSpPr>
        <p:spPr>
          <a:xfrm>
            <a:off x="4597544" y="755947"/>
            <a:ext cx="2489592" cy="523220"/>
          </a:xfrm>
          <a:prstGeom prst="rect">
            <a:avLst/>
          </a:prstGeom>
          <a:noFill/>
        </p:spPr>
        <p:txBody>
          <a:bodyPr wrap="none" rtlCol="0">
            <a:spAutoFit/>
          </a:bodyPr>
          <a:lstStyle/>
          <a:p>
            <a:r>
              <a:rPr lang="en-US" sz="2800" dirty="0">
                <a:solidFill>
                  <a:schemeClr val="accent3">
                    <a:lumMod val="50000"/>
                  </a:schemeClr>
                </a:solidFill>
              </a:rPr>
              <a:t>INTRODUCTION</a:t>
            </a:r>
          </a:p>
        </p:txBody>
      </p:sp>
      <p:sp>
        <p:nvSpPr>
          <p:cNvPr id="6" name="TextBox 5">
            <a:extLst>
              <a:ext uri="{FF2B5EF4-FFF2-40B4-BE49-F238E27FC236}">
                <a16:creationId xmlns:a16="http://schemas.microsoft.com/office/drawing/2014/main" id="{C5EC0673-ED9F-60C0-2414-857D6346CF5D}"/>
              </a:ext>
            </a:extLst>
          </p:cNvPr>
          <p:cNvSpPr txBox="1"/>
          <p:nvPr/>
        </p:nvSpPr>
        <p:spPr>
          <a:xfrm>
            <a:off x="842962" y="1017557"/>
            <a:ext cx="10506076" cy="4524315"/>
          </a:xfrm>
          <a:prstGeom prst="rect">
            <a:avLst/>
          </a:prstGeom>
          <a:noFill/>
        </p:spPr>
        <p:txBody>
          <a:bodyPr wrap="square">
            <a:spAutoFit/>
          </a:bodyPr>
          <a:lstStyle/>
          <a:p>
            <a:br>
              <a:rPr lang="en-CA" dirty="0">
                <a:effectLst/>
                <a:latin typeface="Times New Roman" panose="02020603050405020304" pitchFamily="18" charset="0"/>
              </a:rPr>
            </a:br>
            <a:endParaRPr lang="en-CA" dirty="0">
              <a:effectLst/>
              <a:latin typeface="Times New Roman" panose="02020603050405020304" pitchFamily="18" charset="0"/>
            </a:endParaRPr>
          </a:p>
          <a:p>
            <a:pPr marL="285750" indent="-285750">
              <a:buFont typeface="Arial" panose="020B0604020202020204" pitchFamily="34" charset="0"/>
              <a:buChar char="•"/>
            </a:pPr>
            <a:r>
              <a:rPr lang="en-CA" b="0" i="0" dirty="0">
                <a:solidFill>
                  <a:srgbClr val="374151"/>
                </a:solidFill>
                <a:effectLst/>
                <a:latin typeface="Söhne"/>
              </a:rPr>
              <a:t>This project is about developing a computer vision application that can count the number of people in a recorded video stream. </a:t>
            </a:r>
          </a:p>
          <a:p>
            <a:pPr marL="285750" indent="-285750">
              <a:buFont typeface="Arial" panose="020B0604020202020204" pitchFamily="34" charset="0"/>
              <a:buChar char="•"/>
            </a:pPr>
            <a:endParaRPr lang="en-CA" dirty="0">
              <a:solidFill>
                <a:srgbClr val="374151"/>
              </a:solidFill>
              <a:latin typeface="Söhne"/>
            </a:endParaRPr>
          </a:p>
          <a:p>
            <a:pPr marL="285750" indent="-285750">
              <a:buFont typeface="Arial" panose="020B0604020202020204" pitchFamily="34" charset="0"/>
              <a:buChar char="•"/>
            </a:pPr>
            <a:r>
              <a:rPr lang="en-CA" b="0" i="0" dirty="0">
                <a:solidFill>
                  <a:srgbClr val="374151"/>
                </a:solidFill>
                <a:effectLst/>
                <a:latin typeface="Söhne"/>
              </a:rPr>
              <a:t>The application reads frames from the video, processes them using the YOLOv3 model, and then displays the count of people detected in real-time. </a:t>
            </a:r>
          </a:p>
          <a:p>
            <a:pPr marL="285750" indent="-285750" algn="l">
              <a:buFont typeface="Arial" panose="020B0604020202020204" pitchFamily="34" charset="0"/>
              <a:buChar char="•"/>
            </a:pPr>
            <a:endParaRPr lang="en-CA" dirty="0">
              <a:solidFill>
                <a:srgbClr val="374151"/>
              </a:solidFill>
              <a:latin typeface="Söhne"/>
            </a:endParaRPr>
          </a:p>
          <a:p>
            <a:pPr marL="285750" indent="-285750" algn="l">
              <a:buFont typeface="Arial" panose="020B0604020202020204" pitchFamily="34" charset="0"/>
              <a:buChar char="•"/>
            </a:pPr>
            <a:r>
              <a:rPr lang="en-CA" b="0" i="0" dirty="0">
                <a:solidFill>
                  <a:srgbClr val="374151"/>
                </a:solidFill>
                <a:effectLst/>
                <a:latin typeface="Söhne"/>
              </a:rPr>
              <a:t>The application can handle multiple people in the frame, even if they are partially occluded or overlapping.</a:t>
            </a:r>
          </a:p>
          <a:p>
            <a:pPr marL="285750" indent="-285750" algn="l">
              <a:buFont typeface="Arial" panose="020B0604020202020204" pitchFamily="34" charset="0"/>
              <a:buChar char="•"/>
            </a:pPr>
            <a:endParaRPr lang="en-CA" b="0" i="0" dirty="0">
              <a:solidFill>
                <a:srgbClr val="374151"/>
              </a:solidFill>
              <a:effectLst/>
              <a:latin typeface="Söhne"/>
            </a:endParaRPr>
          </a:p>
          <a:p>
            <a:pPr marL="285750" indent="-285750" algn="l">
              <a:buFont typeface="Arial" panose="020B0604020202020204" pitchFamily="34" charset="0"/>
              <a:buChar char="•"/>
            </a:pPr>
            <a:r>
              <a:rPr lang="en-CA" b="0" i="0" dirty="0">
                <a:solidFill>
                  <a:srgbClr val="374151"/>
                </a:solidFill>
                <a:effectLst/>
                <a:latin typeface="Söhne"/>
              </a:rPr>
              <a:t>The YOLOv3 model used in this project is based on a convolutional neural network architecture that can detect objects at different scales and aspect ratios. </a:t>
            </a:r>
          </a:p>
          <a:p>
            <a:pPr marL="285750" indent="-285750" algn="l">
              <a:buFont typeface="Arial" panose="020B0604020202020204" pitchFamily="34" charset="0"/>
              <a:buChar char="•"/>
            </a:pPr>
            <a:endParaRPr lang="en-CA" dirty="0">
              <a:solidFill>
                <a:srgbClr val="374151"/>
              </a:solidFill>
              <a:latin typeface="Söhne"/>
            </a:endParaRPr>
          </a:p>
          <a:p>
            <a:pPr marL="285750" indent="-285750" algn="l">
              <a:buFont typeface="Arial" panose="020B0604020202020204" pitchFamily="34" charset="0"/>
              <a:buChar char="•"/>
            </a:pPr>
            <a:r>
              <a:rPr lang="en-CA" b="0" i="0" dirty="0">
                <a:solidFill>
                  <a:srgbClr val="374151"/>
                </a:solidFill>
                <a:effectLst/>
                <a:latin typeface="Söhne"/>
              </a:rPr>
              <a:t>The model is trained using a technique called transfer learning, where a pre-trained model on a large dataset is fine-tuned on a smaller dataset of images containing people.</a:t>
            </a:r>
          </a:p>
          <a:p>
            <a:pPr algn="l"/>
            <a:endParaRPr lang="en-CA" dirty="0">
              <a:solidFill>
                <a:srgbClr val="374151"/>
              </a:solidFill>
              <a:latin typeface="Söhne"/>
            </a:endParaRPr>
          </a:p>
        </p:txBody>
      </p:sp>
    </p:spTree>
    <p:extLst>
      <p:ext uri="{BB962C8B-B14F-4D97-AF65-F5344CB8AC3E}">
        <p14:creationId xmlns:p14="http://schemas.microsoft.com/office/powerpoint/2010/main" val="34095625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23689-2180-B1E4-5D78-395C4B8978A5}"/>
              </a:ext>
            </a:extLst>
          </p:cNvPr>
          <p:cNvSpPr>
            <a:spLocks noGrp="1"/>
          </p:cNvSpPr>
          <p:nvPr>
            <p:ph type="title"/>
          </p:nvPr>
        </p:nvSpPr>
        <p:spPr>
          <a:xfrm>
            <a:off x="777240" y="365125"/>
            <a:ext cx="10659110" cy="701675"/>
          </a:xfrm>
        </p:spPr>
        <p:txBody>
          <a:bodyPr>
            <a:normAutofit fontScale="90000"/>
          </a:bodyPr>
          <a:lstStyle/>
          <a:p>
            <a:pPr algn="ctr"/>
            <a:r>
              <a:rPr lang="en-US" dirty="0">
                <a:solidFill>
                  <a:schemeClr val="accent3">
                    <a:lumMod val="50000"/>
                  </a:schemeClr>
                </a:solidFill>
              </a:rPr>
              <a:t>Participation Report</a:t>
            </a:r>
          </a:p>
        </p:txBody>
      </p:sp>
      <p:sp>
        <p:nvSpPr>
          <p:cNvPr id="4" name="TextBox 3">
            <a:extLst>
              <a:ext uri="{FF2B5EF4-FFF2-40B4-BE49-F238E27FC236}">
                <a16:creationId xmlns:a16="http://schemas.microsoft.com/office/drawing/2014/main" id="{FBC07CEA-8305-59CD-41B4-7B6E70B0F5A9}"/>
              </a:ext>
            </a:extLst>
          </p:cNvPr>
          <p:cNvSpPr txBox="1"/>
          <p:nvPr/>
        </p:nvSpPr>
        <p:spPr>
          <a:xfrm>
            <a:off x="777239" y="1080949"/>
            <a:ext cx="11008361" cy="4401205"/>
          </a:xfrm>
          <a:prstGeom prst="rect">
            <a:avLst/>
          </a:prstGeom>
          <a:noFill/>
        </p:spPr>
        <p:txBody>
          <a:bodyPr wrap="square" rtlCol="0">
            <a:spAutoFit/>
          </a:bodyPr>
          <a:lstStyle/>
          <a:p>
            <a:r>
              <a:rPr lang="en-US" sz="2800" b="1" dirty="0"/>
              <a:t>Sudhan Manovah</a:t>
            </a:r>
            <a:r>
              <a:rPr lang="en-US" sz="2800" dirty="0"/>
              <a:t>: Conceptualization and python code development </a:t>
            </a:r>
          </a:p>
          <a:p>
            <a:r>
              <a:rPr lang="en-US" sz="2800" b="1" dirty="0"/>
              <a:t>Abeesh Krishnapillai</a:t>
            </a:r>
            <a:r>
              <a:rPr lang="en-US" sz="2800" dirty="0"/>
              <a:t>: Exploration on darknet,yolov3 and TensorFlow to create object detection model</a:t>
            </a:r>
          </a:p>
          <a:p>
            <a:r>
              <a:rPr lang="en-US" sz="2800" b="1" dirty="0" err="1"/>
              <a:t>Altmash</a:t>
            </a:r>
            <a:r>
              <a:rPr lang="en-US" sz="2800" b="1" dirty="0"/>
              <a:t> Arif</a:t>
            </a:r>
            <a:r>
              <a:rPr lang="en-US" sz="2800" dirty="0"/>
              <a:t>: finding source of crowd videos and testing the model with multiple type of crowd videos </a:t>
            </a:r>
          </a:p>
          <a:p>
            <a:r>
              <a:rPr lang="en-US" sz="2800" b="1" dirty="0"/>
              <a:t>Vani Balla</a:t>
            </a:r>
            <a:r>
              <a:rPr lang="en-US" sz="2800" dirty="0"/>
              <a:t>: Analyzed to find similar published literatures related to the concept </a:t>
            </a:r>
          </a:p>
          <a:p>
            <a:r>
              <a:rPr lang="en-US" sz="2800" b="1" dirty="0"/>
              <a:t>Harpreet Kaur</a:t>
            </a:r>
            <a:r>
              <a:rPr lang="en-US" sz="2800" dirty="0"/>
              <a:t>: preparation of presentation and cleaning &amp; organizing Jupiter notebook files.</a:t>
            </a:r>
          </a:p>
          <a:p>
            <a:endParaRPr lang="en-US" sz="2800" dirty="0"/>
          </a:p>
        </p:txBody>
      </p:sp>
    </p:spTree>
    <p:extLst>
      <p:ext uri="{BB962C8B-B14F-4D97-AF65-F5344CB8AC3E}">
        <p14:creationId xmlns:p14="http://schemas.microsoft.com/office/powerpoint/2010/main" val="25254437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F58913-E74C-3704-5E42-AD22B758AB84}"/>
              </a:ext>
            </a:extLst>
          </p:cNvPr>
          <p:cNvSpPr>
            <a:spLocks noGrp="1"/>
          </p:cNvSpPr>
          <p:nvPr>
            <p:ph idx="1"/>
          </p:nvPr>
        </p:nvSpPr>
        <p:spPr>
          <a:xfrm>
            <a:off x="597131" y="2532206"/>
            <a:ext cx="10659110" cy="1444048"/>
          </a:xfrm>
        </p:spPr>
        <p:txBody>
          <a:bodyPr>
            <a:normAutofit/>
          </a:bodyPr>
          <a:lstStyle/>
          <a:p>
            <a:pPr marL="0" indent="0" algn="ctr">
              <a:buNone/>
            </a:pPr>
            <a:r>
              <a:rPr lang="en-US" sz="5400" dirty="0">
                <a:solidFill>
                  <a:schemeClr val="accent3">
                    <a:lumMod val="50000"/>
                  </a:schemeClr>
                </a:solidFill>
              </a:rPr>
              <a:t>Thank YOU!!!</a:t>
            </a:r>
          </a:p>
        </p:txBody>
      </p:sp>
    </p:spTree>
    <p:extLst>
      <p:ext uri="{BB962C8B-B14F-4D97-AF65-F5344CB8AC3E}">
        <p14:creationId xmlns:p14="http://schemas.microsoft.com/office/powerpoint/2010/main" val="2844342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F847D0-FB59-8B72-6E4F-F048BA0EFA9D}"/>
              </a:ext>
            </a:extLst>
          </p:cNvPr>
          <p:cNvSpPr>
            <a:spLocks noGrp="1"/>
          </p:cNvSpPr>
          <p:nvPr>
            <p:ph idx="1"/>
          </p:nvPr>
        </p:nvSpPr>
        <p:spPr>
          <a:xfrm>
            <a:off x="777240" y="999067"/>
            <a:ext cx="10659110" cy="5177896"/>
          </a:xfrm>
        </p:spPr>
        <p:txBody>
          <a:bodyPr>
            <a:normAutofit/>
          </a:bodyPr>
          <a:lstStyle/>
          <a:p>
            <a:pPr>
              <a:lnSpc>
                <a:spcPct val="120000"/>
              </a:lnSpc>
            </a:pPr>
            <a:r>
              <a:rPr lang="en-CA" sz="1600" dirty="0">
                <a:solidFill>
                  <a:schemeClr val="tx1">
                    <a:lumMod val="95000"/>
                    <a:lumOff val="5000"/>
                  </a:schemeClr>
                </a:solidFill>
                <a:latin typeface="proxima-nova"/>
              </a:rPr>
              <a:t>YOLOv3 (You Only Look Once version 3) is a state-of-the-art object detection algorithm developed by Joseph Redmon, Ali Farhadi, and the team at the University of Washington. It is a deep learning-based algorithm that can detect and classify objects in real-time from images and videos.</a:t>
            </a:r>
          </a:p>
          <a:p>
            <a:pPr>
              <a:lnSpc>
                <a:spcPct val="120000"/>
              </a:lnSpc>
            </a:pPr>
            <a:r>
              <a:rPr lang="en-CA" sz="1600" dirty="0">
                <a:solidFill>
                  <a:schemeClr val="tx1">
                    <a:lumMod val="95000"/>
                    <a:lumOff val="5000"/>
                  </a:schemeClr>
                </a:solidFill>
                <a:latin typeface="proxima-nova"/>
              </a:rPr>
              <a:t>The YOLOv3 algorithm uses a single convolutional neural network (CNN) that takes an entire image as input and outputs a set of bounding boxes, class probabilities, and confidence scores for each detected object in the image. The algorithm uses a feature pyramid network to detect objects at different scales and incorporates residual connections to improve the accuracy of the predictions.</a:t>
            </a:r>
          </a:p>
          <a:p>
            <a:pPr>
              <a:lnSpc>
                <a:spcPct val="120000"/>
              </a:lnSpc>
            </a:pPr>
            <a:r>
              <a:rPr lang="en-CA" sz="1600" dirty="0">
                <a:solidFill>
                  <a:schemeClr val="tx1">
                    <a:lumMod val="95000"/>
                    <a:lumOff val="5000"/>
                  </a:schemeClr>
                </a:solidFill>
                <a:latin typeface="proxima-nova"/>
              </a:rPr>
              <a:t>The original implementation of YOLOv3 was written in C and CUDA, and it used the Darknet framework for training and inference. The Darknet framework provided a highly optimized implementation of the YOLOv3 algorithm, which allowed for real-time object detection on low-power devices, such as embedded systems and mobile devices.</a:t>
            </a:r>
          </a:p>
          <a:p>
            <a:pPr>
              <a:lnSpc>
                <a:spcPct val="120000"/>
              </a:lnSpc>
            </a:pPr>
            <a:r>
              <a:rPr lang="en-CA" sz="1600" dirty="0">
                <a:solidFill>
                  <a:schemeClr val="tx1">
                    <a:lumMod val="95000"/>
                    <a:lumOff val="5000"/>
                  </a:schemeClr>
                </a:solidFill>
                <a:latin typeface="proxima-nova"/>
              </a:rPr>
              <a:t>While YOLOv3 was originally implemented using the Darknet framework, it is now possible to implement YOLOv3 using other deep learning frameworks, such as TensorFlow and </a:t>
            </a:r>
            <a:r>
              <a:rPr lang="en-CA" sz="1600" dirty="0" err="1">
                <a:solidFill>
                  <a:schemeClr val="tx1">
                    <a:lumMod val="95000"/>
                    <a:lumOff val="5000"/>
                  </a:schemeClr>
                </a:solidFill>
                <a:latin typeface="proxima-nova"/>
              </a:rPr>
              <a:t>PyTorch</a:t>
            </a:r>
            <a:r>
              <a:rPr lang="en-CA" sz="1600" dirty="0">
                <a:solidFill>
                  <a:schemeClr val="tx1">
                    <a:lumMod val="95000"/>
                    <a:lumOff val="5000"/>
                  </a:schemeClr>
                </a:solidFill>
                <a:latin typeface="proxima-nova"/>
              </a:rPr>
              <a:t>.</a:t>
            </a:r>
            <a:endParaRPr lang="en-US" dirty="0"/>
          </a:p>
        </p:txBody>
      </p:sp>
      <p:sp>
        <p:nvSpPr>
          <p:cNvPr id="2" name="TextBox 1">
            <a:extLst>
              <a:ext uri="{FF2B5EF4-FFF2-40B4-BE49-F238E27FC236}">
                <a16:creationId xmlns:a16="http://schemas.microsoft.com/office/drawing/2014/main" id="{2B3B0D23-8FF4-52F9-7DED-DD9384E3F841}"/>
              </a:ext>
            </a:extLst>
          </p:cNvPr>
          <p:cNvSpPr txBox="1"/>
          <p:nvPr/>
        </p:nvSpPr>
        <p:spPr>
          <a:xfrm>
            <a:off x="5306292" y="388649"/>
            <a:ext cx="2173894" cy="584775"/>
          </a:xfrm>
          <a:prstGeom prst="rect">
            <a:avLst/>
          </a:prstGeom>
          <a:noFill/>
        </p:spPr>
        <p:txBody>
          <a:bodyPr wrap="square" rtlCol="0">
            <a:spAutoFit/>
          </a:bodyPr>
          <a:lstStyle/>
          <a:p>
            <a:r>
              <a:rPr lang="en-CA" sz="3200" b="1" i="0" dirty="0">
                <a:solidFill>
                  <a:schemeClr val="accent3">
                    <a:lumMod val="50000"/>
                  </a:schemeClr>
                </a:solidFill>
                <a:effectLst/>
                <a:latin typeface="sohne"/>
              </a:rPr>
              <a:t>YOLOv3</a:t>
            </a:r>
            <a:endParaRPr lang="en-US" sz="3200" dirty="0"/>
          </a:p>
        </p:txBody>
      </p:sp>
    </p:spTree>
    <p:extLst>
      <p:ext uri="{BB962C8B-B14F-4D97-AF65-F5344CB8AC3E}">
        <p14:creationId xmlns:p14="http://schemas.microsoft.com/office/powerpoint/2010/main" val="468221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2550D4-80E3-3CE9-1984-9F48C1081E7C}"/>
              </a:ext>
            </a:extLst>
          </p:cNvPr>
          <p:cNvSpPr txBox="1"/>
          <p:nvPr/>
        </p:nvSpPr>
        <p:spPr>
          <a:xfrm>
            <a:off x="714375" y="471488"/>
            <a:ext cx="10972800" cy="5355312"/>
          </a:xfrm>
          <a:prstGeom prst="rect">
            <a:avLst/>
          </a:prstGeom>
          <a:noFill/>
        </p:spPr>
        <p:txBody>
          <a:bodyPr wrap="square">
            <a:spAutoFit/>
          </a:bodyPr>
          <a:lstStyle/>
          <a:p>
            <a:pPr algn="l"/>
            <a:r>
              <a:rPr lang="en-CA" b="1" i="0" dirty="0">
                <a:solidFill>
                  <a:srgbClr val="292929"/>
                </a:solidFill>
                <a:effectLst/>
                <a:latin typeface="sohne"/>
              </a:rPr>
              <a:t>YOLOv3 vs Faster RCNN vs SSD</a:t>
            </a:r>
          </a:p>
          <a:p>
            <a:pPr algn="l"/>
            <a:endParaRPr lang="en-CA" b="0" i="0" dirty="0">
              <a:solidFill>
                <a:srgbClr val="292929"/>
              </a:solidFill>
              <a:effectLst/>
              <a:latin typeface="source-serif-pro"/>
            </a:endParaRPr>
          </a:p>
          <a:p>
            <a:pPr algn="l"/>
            <a:r>
              <a:rPr lang="en-CA" b="0" i="0" dirty="0">
                <a:solidFill>
                  <a:srgbClr val="292929"/>
                </a:solidFill>
                <a:effectLst/>
                <a:latin typeface="source-serif-pro"/>
              </a:rPr>
              <a:t>Want the best accuracy? Faster RCNN  - requires faster GPU</a:t>
            </a:r>
          </a:p>
          <a:p>
            <a:pPr algn="l"/>
            <a:r>
              <a:rPr lang="en-CA" b="0" i="0" dirty="0">
                <a:solidFill>
                  <a:srgbClr val="292929"/>
                </a:solidFill>
                <a:effectLst/>
                <a:latin typeface="source-serif-pro"/>
              </a:rPr>
              <a:t>Want the fastest speed? YOLOv3 – Best fit for a moderate computation configuration</a:t>
            </a:r>
          </a:p>
          <a:p>
            <a:pPr algn="l"/>
            <a:r>
              <a:rPr lang="en-CA" b="0" i="0" dirty="0">
                <a:solidFill>
                  <a:srgbClr val="292929"/>
                </a:solidFill>
                <a:effectLst/>
                <a:latin typeface="source-serif-pro"/>
              </a:rPr>
              <a:t>Want a trade-off between the two? SSD – requires faster GPU</a:t>
            </a:r>
          </a:p>
          <a:p>
            <a:pPr algn="l"/>
            <a:endParaRPr lang="en-CA" dirty="0">
              <a:solidFill>
                <a:srgbClr val="292929"/>
              </a:solidFill>
              <a:latin typeface="source-serif-pro"/>
            </a:endParaRPr>
          </a:p>
          <a:p>
            <a:pPr algn="l"/>
            <a:r>
              <a:rPr lang="en-CA" b="1" i="0" dirty="0">
                <a:solidFill>
                  <a:srgbClr val="292929"/>
                </a:solidFill>
                <a:effectLst/>
                <a:latin typeface="sohne"/>
              </a:rPr>
              <a:t>YOLO v3: Better, </a:t>
            </a:r>
            <a:r>
              <a:rPr lang="en-CA" b="1" i="1" dirty="0">
                <a:solidFill>
                  <a:srgbClr val="292929"/>
                </a:solidFill>
                <a:effectLst/>
                <a:latin typeface="sohne"/>
              </a:rPr>
              <a:t>not </a:t>
            </a:r>
            <a:r>
              <a:rPr lang="en-CA" b="1" i="0" dirty="0">
                <a:solidFill>
                  <a:srgbClr val="292929"/>
                </a:solidFill>
                <a:effectLst/>
                <a:latin typeface="sohne"/>
              </a:rPr>
              <a:t>Faster, Stronger</a:t>
            </a:r>
          </a:p>
          <a:p>
            <a:pPr algn="l"/>
            <a:endParaRPr lang="en-CA" b="1" dirty="0">
              <a:solidFill>
                <a:srgbClr val="292929"/>
              </a:solidFill>
              <a:latin typeface="sohne"/>
            </a:endParaRPr>
          </a:p>
          <a:p>
            <a:pPr marL="285750" indent="-285750" algn="l">
              <a:buFont typeface="Arial" panose="020B0604020202020204" pitchFamily="34" charset="0"/>
              <a:buChar char="•"/>
            </a:pPr>
            <a:r>
              <a:rPr lang="en-CA" dirty="0">
                <a:solidFill>
                  <a:srgbClr val="292929"/>
                </a:solidFill>
                <a:latin typeface="source-serif-pro"/>
              </a:rPr>
              <a:t>Compared to yoloV2, the speed has been traded off for boosts in accuracy in YOLO v3. While the earlier variant ran on 45 FPS on a Titan X, the current version clocks about 30 FPS. This has to do with the increase in complexity of underlying architecture called Darknet.</a:t>
            </a:r>
          </a:p>
          <a:p>
            <a:pPr marL="285750" indent="-285750" algn="l">
              <a:buFont typeface="Arial" panose="020B0604020202020204" pitchFamily="34" charset="0"/>
              <a:buChar char="•"/>
            </a:pPr>
            <a:endParaRPr lang="en-CA" dirty="0">
              <a:solidFill>
                <a:srgbClr val="292929"/>
              </a:solidFill>
              <a:latin typeface="source-serif-pro"/>
            </a:endParaRPr>
          </a:p>
          <a:p>
            <a:pPr marL="285750" indent="-285750" algn="l">
              <a:buFont typeface="Arial" panose="020B0604020202020204" pitchFamily="34" charset="0"/>
              <a:buChar char="•"/>
            </a:pPr>
            <a:r>
              <a:rPr lang="en-CA" dirty="0">
                <a:solidFill>
                  <a:srgbClr val="292929"/>
                </a:solidFill>
                <a:latin typeface="source-serif-pro"/>
              </a:rPr>
              <a:t>In our implementation, 106 layer fully convolutional layers has been used for replicating YOLO v3 architecture. In YOLO v2, there was only 53 layers, but stacked extra 53 layers is the reason behind the slowness of YOLO v3 compared to YOLO v2. </a:t>
            </a:r>
          </a:p>
          <a:p>
            <a:pPr marL="285750" indent="-285750" algn="l">
              <a:buFont typeface="Arial" panose="020B0604020202020204" pitchFamily="34" charset="0"/>
              <a:buChar char="•"/>
            </a:pPr>
            <a:endParaRPr lang="en-CA" dirty="0">
              <a:solidFill>
                <a:srgbClr val="292929"/>
              </a:solidFill>
              <a:latin typeface="source-serif-pro"/>
            </a:endParaRPr>
          </a:p>
          <a:p>
            <a:pPr marL="285750" indent="-285750" algn="l">
              <a:buFont typeface="Arial" panose="020B0604020202020204" pitchFamily="34" charset="0"/>
              <a:buChar char="•"/>
            </a:pPr>
            <a:r>
              <a:rPr lang="en-CA" dirty="0">
                <a:solidFill>
                  <a:srgbClr val="292929"/>
                </a:solidFill>
                <a:latin typeface="source-serif-pro"/>
              </a:rPr>
              <a:t>The most salient feature of v3 is that it makes detections at three different scales</a:t>
            </a:r>
            <a:r>
              <a:rPr lang="en-CA" b="1" i="0" dirty="0">
                <a:solidFill>
                  <a:srgbClr val="292929"/>
                </a:solidFill>
                <a:effectLst/>
                <a:latin typeface="source-serif-pro"/>
              </a:rPr>
              <a:t>, </a:t>
            </a:r>
            <a:r>
              <a:rPr lang="en-CA" b="0" i="0" dirty="0">
                <a:solidFill>
                  <a:srgbClr val="292929"/>
                </a:solidFill>
                <a:effectLst/>
                <a:latin typeface="source-serif-pro"/>
              </a:rPr>
              <a:t>320x320 or 416x416 or 608x608.</a:t>
            </a:r>
          </a:p>
          <a:p>
            <a:pPr algn="l"/>
            <a:endParaRPr lang="en-CA" b="0" i="0" dirty="0">
              <a:solidFill>
                <a:srgbClr val="292929"/>
              </a:solidFill>
              <a:effectLst/>
              <a:latin typeface="source-serif-pro"/>
            </a:endParaRPr>
          </a:p>
        </p:txBody>
      </p:sp>
      <p:sp>
        <p:nvSpPr>
          <p:cNvPr id="2" name="TextBox 1">
            <a:extLst>
              <a:ext uri="{FF2B5EF4-FFF2-40B4-BE49-F238E27FC236}">
                <a16:creationId xmlns:a16="http://schemas.microsoft.com/office/drawing/2014/main" id="{DED52F03-EF22-9CD7-0BD0-5DE76C01327E}"/>
              </a:ext>
            </a:extLst>
          </p:cNvPr>
          <p:cNvSpPr txBox="1"/>
          <p:nvPr/>
        </p:nvSpPr>
        <p:spPr>
          <a:xfrm>
            <a:off x="4771219" y="137141"/>
            <a:ext cx="2376292" cy="584775"/>
          </a:xfrm>
          <a:prstGeom prst="rect">
            <a:avLst/>
          </a:prstGeom>
          <a:noFill/>
        </p:spPr>
        <p:txBody>
          <a:bodyPr wrap="none" rtlCol="0">
            <a:spAutoFit/>
          </a:bodyPr>
          <a:lstStyle/>
          <a:p>
            <a:r>
              <a:rPr lang="en-CA" sz="3200" b="1" i="0" dirty="0">
                <a:solidFill>
                  <a:schemeClr val="accent3">
                    <a:lumMod val="50000"/>
                  </a:schemeClr>
                </a:solidFill>
                <a:effectLst/>
                <a:latin typeface="sohne"/>
              </a:rPr>
              <a:t>Why YOLOv3</a:t>
            </a:r>
            <a:endParaRPr lang="en-US" sz="3200" dirty="0">
              <a:solidFill>
                <a:schemeClr val="accent3">
                  <a:lumMod val="50000"/>
                </a:schemeClr>
              </a:solidFill>
            </a:endParaRPr>
          </a:p>
        </p:txBody>
      </p:sp>
    </p:spTree>
    <p:extLst>
      <p:ext uri="{BB962C8B-B14F-4D97-AF65-F5344CB8AC3E}">
        <p14:creationId xmlns:p14="http://schemas.microsoft.com/office/powerpoint/2010/main" val="43844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35">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37">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78"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79" name="Oval 40">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41">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42">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43">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44">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Oval 45">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46">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47">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48">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49">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Shape 50">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90" name="Freeform: Shape 51">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91" name="Freeform: Shape 52">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92" name="Oval 53">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3" name="Freeform: Shape 54">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94" name="Rectangle 56">
            <a:extLst>
              <a:ext uri="{FF2B5EF4-FFF2-40B4-BE49-F238E27FC236}">
                <a16:creationId xmlns:a16="http://schemas.microsoft.com/office/drawing/2014/main" id="{B7818AA9-82F7-46F6-8A83-1A6258163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ectangle 58">
            <a:extLst>
              <a:ext uri="{FF2B5EF4-FFF2-40B4-BE49-F238E27FC236}">
                <a16:creationId xmlns:a16="http://schemas.microsoft.com/office/drawing/2014/main" id="{F3F861E0-A3D8-47FA-B151-A0F6AB1528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pic>
        <p:nvPicPr>
          <p:cNvPr id="7" name="Picture 6" descr="A screenshot of a video game&#10;&#10;Description automatically generated">
            <a:extLst>
              <a:ext uri="{FF2B5EF4-FFF2-40B4-BE49-F238E27FC236}">
                <a16:creationId xmlns:a16="http://schemas.microsoft.com/office/drawing/2014/main" id="{06BFE8BE-B9E0-1651-FD78-32D2C4EB5084}"/>
              </a:ext>
            </a:extLst>
          </p:cNvPr>
          <p:cNvPicPr>
            <a:picLocks noChangeAspect="1"/>
          </p:cNvPicPr>
          <p:nvPr/>
        </p:nvPicPr>
        <p:blipFill>
          <a:blip r:embed="rId2"/>
          <a:stretch>
            <a:fillRect/>
          </a:stretch>
        </p:blipFill>
        <p:spPr>
          <a:xfrm>
            <a:off x="0" y="-1948"/>
            <a:ext cx="12259508" cy="6858001"/>
          </a:xfrm>
          <a:prstGeom prst="rect">
            <a:avLst/>
          </a:prstGeom>
        </p:spPr>
      </p:pic>
      <p:grpSp>
        <p:nvGrpSpPr>
          <p:cNvPr id="96" name="Group 60">
            <a:extLst>
              <a:ext uri="{FF2B5EF4-FFF2-40B4-BE49-F238E27FC236}">
                <a16:creationId xmlns:a16="http://schemas.microsoft.com/office/drawing/2014/main" id="{6FDE62B0-3B6C-4D82-A38D-1BCDFAE27B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5418" y="236341"/>
            <a:ext cx="11514113" cy="6017034"/>
            <a:chOff x="495418" y="236341"/>
            <a:chExt cx="11514113" cy="6017034"/>
          </a:xfrm>
        </p:grpSpPr>
        <p:sp>
          <p:nvSpPr>
            <p:cNvPr id="97" name="Oval 61">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32999" y="538627"/>
              <a:ext cx="94160" cy="94160"/>
            </a:xfrm>
            <a:prstGeom prst="ellipse">
              <a:avLst/>
            </a:prstGeom>
            <a:solidFill>
              <a:schemeClr val="tx2">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62">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78" y="3044381"/>
              <a:ext cx="226735" cy="226735"/>
            </a:xfrm>
            <a:prstGeom prst="ellipse">
              <a:avLst/>
            </a:prstGeom>
            <a:solidFill>
              <a:schemeClr val="tx2">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63">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920" y="236341"/>
              <a:ext cx="113367" cy="113367"/>
            </a:xfrm>
            <a:prstGeom prst="ellipse">
              <a:avLst/>
            </a:prstGeom>
            <a:solidFill>
              <a:srgbClr val="F39E2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64">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418" y="892079"/>
              <a:ext cx="466441" cy="466441"/>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65">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492" y="4588038"/>
              <a:ext cx="113367" cy="113367"/>
            </a:xfrm>
            <a:prstGeom prst="ellips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66">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26534" y="4199981"/>
              <a:ext cx="800716" cy="800716"/>
            </a:xfrm>
            <a:prstGeom prst="ellipse">
              <a:avLst/>
            </a:pr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67">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13883" y="5394590"/>
              <a:ext cx="113367" cy="113367"/>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68">
              <a:extLst>
                <a:ext uri="{FF2B5EF4-FFF2-40B4-BE49-F238E27FC236}">
                  <a16:creationId xmlns:a16="http://schemas.microsoft.com/office/drawing/2014/main" id="{FD7F6CD7-4C28-4ADD-802B-C77ACB4EC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48384" y="6026640"/>
              <a:ext cx="226735" cy="226735"/>
            </a:xfrm>
            <a:prstGeom prst="ellipse">
              <a:avLst/>
            </a:prstGeom>
            <a:solidFill>
              <a:schemeClr val="tx2">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69">
              <a:extLst>
                <a:ext uri="{FF2B5EF4-FFF2-40B4-BE49-F238E27FC236}">
                  <a16:creationId xmlns:a16="http://schemas.microsoft.com/office/drawing/2014/main" id="{5B463F8C-44E8-4DF5-870F-837B74BBAC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25992" y="1898238"/>
              <a:ext cx="776857" cy="800717"/>
            </a:xfrm>
            <a:prstGeom prst="ellipse">
              <a:avLst/>
            </a:prstGeom>
            <a:solidFill>
              <a:schemeClr val="tx2">
                <a:lumMod val="10000"/>
                <a:lumOff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70">
              <a:extLst>
                <a:ext uri="{FF2B5EF4-FFF2-40B4-BE49-F238E27FC236}">
                  <a16:creationId xmlns:a16="http://schemas.microsoft.com/office/drawing/2014/main" id="{225BDF88-BBB8-4198-B052-5D4512C80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43090" y="5337200"/>
              <a:ext cx="466441" cy="466441"/>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71">
              <a:extLst>
                <a:ext uri="{FF2B5EF4-FFF2-40B4-BE49-F238E27FC236}">
                  <a16:creationId xmlns:a16="http://schemas.microsoft.com/office/drawing/2014/main" id="{7B97B946-2216-400E-AC50-36A093D8C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43090" y="1051490"/>
              <a:ext cx="113367" cy="113367"/>
            </a:xfrm>
            <a:prstGeom prst="ellips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72">
              <a:extLst>
                <a:ext uri="{FF2B5EF4-FFF2-40B4-BE49-F238E27FC236}">
                  <a16:creationId xmlns:a16="http://schemas.microsoft.com/office/drawing/2014/main" id="{703A4D73-3F61-453C-9E15-DCC1FEF6B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37967" y="3427075"/>
              <a:ext cx="800716" cy="800716"/>
            </a:xfrm>
            <a:prstGeom prst="ellipse">
              <a:avLst/>
            </a:pr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AFCE83F3-F1BD-4B99-BDBE-C15DFA23C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2319" y="974098"/>
              <a:ext cx="230878" cy="230878"/>
            </a:xfrm>
            <a:prstGeom prst="ellipse">
              <a:avLst/>
            </a:prstGeom>
            <a:solidFill>
              <a:schemeClr val="accent2">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C2DFFD4E-4FA4-4BB4-BA7F-68D921E98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51462" y="299809"/>
              <a:ext cx="56114" cy="56114"/>
            </a:xfrm>
            <a:prstGeom prst="ellipse">
              <a:avLst/>
            </a:prstGeom>
            <a:solidFill>
              <a:srgbClr val="F39E2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93413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42FC27-676D-A181-BE70-E7A01AF30AF0}"/>
              </a:ext>
            </a:extLst>
          </p:cNvPr>
          <p:cNvSpPr>
            <a:spLocks noGrp="1"/>
          </p:cNvSpPr>
          <p:nvPr>
            <p:ph idx="1"/>
          </p:nvPr>
        </p:nvSpPr>
        <p:spPr>
          <a:xfrm>
            <a:off x="655609" y="1129915"/>
            <a:ext cx="10659110" cy="4351338"/>
          </a:xfrm>
        </p:spPr>
        <p:txBody>
          <a:bodyPr>
            <a:noAutofit/>
          </a:bodyPr>
          <a:lstStyle/>
          <a:p>
            <a:pPr marL="0" indent="0">
              <a:lnSpc>
                <a:spcPct val="110000"/>
              </a:lnSpc>
              <a:buNone/>
            </a:pPr>
            <a:r>
              <a:rPr lang="en-CA" sz="1800" dirty="0">
                <a:solidFill>
                  <a:schemeClr val="tx1"/>
                </a:solidFill>
                <a:latin typeface="proxima-nova"/>
              </a:rPr>
              <a:t>A Darknet model typically consists of several components, including:</a:t>
            </a:r>
          </a:p>
          <a:p>
            <a:pPr marL="0" indent="0">
              <a:lnSpc>
                <a:spcPct val="110000"/>
              </a:lnSpc>
              <a:buNone/>
            </a:pPr>
            <a:endParaRPr lang="en-CA" sz="1800" dirty="0">
              <a:solidFill>
                <a:schemeClr val="tx1"/>
              </a:solidFill>
              <a:latin typeface="proxima-nova"/>
            </a:endParaRPr>
          </a:p>
          <a:p>
            <a:pPr>
              <a:lnSpc>
                <a:spcPct val="110000"/>
              </a:lnSpc>
            </a:pPr>
            <a:r>
              <a:rPr lang="en-CA" sz="1800" b="1" dirty="0">
                <a:solidFill>
                  <a:schemeClr val="tx1"/>
                </a:solidFill>
                <a:latin typeface="proxima-nova"/>
              </a:rPr>
              <a:t>Convolutional Layers</a:t>
            </a:r>
            <a:r>
              <a:rPr lang="en-CA" sz="1800" dirty="0">
                <a:solidFill>
                  <a:schemeClr val="tx1"/>
                </a:solidFill>
                <a:latin typeface="proxima-nova"/>
              </a:rPr>
              <a:t>: These layers are the backbone of the model and are responsible for learning and extracting features from the input image. In a Darknet model, the convolutional layers are typically organized into blocks, such as the Darknet-53 block used in YOLOv3.</a:t>
            </a:r>
          </a:p>
          <a:p>
            <a:pPr>
              <a:lnSpc>
                <a:spcPct val="110000"/>
              </a:lnSpc>
            </a:pPr>
            <a:r>
              <a:rPr lang="en-CA" sz="1800" b="1" dirty="0">
                <a:solidFill>
                  <a:schemeClr val="tx1"/>
                </a:solidFill>
                <a:latin typeface="proxima-nova"/>
              </a:rPr>
              <a:t>Detection Layers</a:t>
            </a:r>
            <a:r>
              <a:rPr lang="en-CA" sz="1800" dirty="0">
                <a:solidFill>
                  <a:schemeClr val="tx1"/>
                </a:solidFill>
                <a:latin typeface="proxima-nova"/>
              </a:rPr>
              <a:t>: These layers are responsible for detecting objects in the input image and producing bounding box predictions and class probabilities for each object. In Darknet models, the detection layers typically include a set of convolutional layers followed by a set of fully connected layers.</a:t>
            </a:r>
          </a:p>
          <a:p>
            <a:pPr>
              <a:lnSpc>
                <a:spcPct val="110000"/>
              </a:lnSpc>
            </a:pPr>
            <a:r>
              <a:rPr lang="en-CA" sz="1800" b="1" dirty="0">
                <a:solidFill>
                  <a:schemeClr val="tx1"/>
                </a:solidFill>
                <a:latin typeface="proxima-nova"/>
              </a:rPr>
              <a:t>Non-Maximum Suppression (NMS) Layer</a:t>
            </a:r>
            <a:r>
              <a:rPr lang="en-CA" sz="1800" dirty="0">
                <a:solidFill>
                  <a:schemeClr val="tx1"/>
                </a:solidFill>
                <a:latin typeface="proxima-nova"/>
              </a:rPr>
              <a:t>: This layer is responsible for removing duplicate detections and producing the final set of object detections for the input image. In Darknet models, the NMS layer is typically used in conjunction with the detection layers to filter out overlapping bounding boxes.</a:t>
            </a:r>
          </a:p>
          <a:p>
            <a:endParaRPr lang="en-US" sz="1600" dirty="0">
              <a:latin typeface="proxima-nova"/>
            </a:endParaRPr>
          </a:p>
        </p:txBody>
      </p:sp>
      <p:sp>
        <p:nvSpPr>
          <p:cNvPr id="2" name="TextBox 1">
            <a:extLst>
              <a:ext uri="{FF2B5EF4-FFF2-40B4-BE49-F238E27FC236}">
                <a16:creationId xmlns:a16="http://schemas.microsoft.com/office/drawing/2014/main" id="{B080C79D-71A2-7D6E-9502-BEBBC67433F2}"/>
              </a:ext>
            </a:extLst>
          </p:cNvPr>
          <p:cNvSpPr txBox="1"/>
          <p:nvPr/>
        </p:nvSpPr>
        <p:spPr>
          <a:xfrm>
            <a:off x="4649189" y="415636"/>
            <a:ext cx="2671950" cy="584775"/>
          </a:xfrm>
          <a:prstGeom prst="rect">
            <a:avLst/>
          </a:prstGeom>
          <a:noFill/>
        </p:spPr>
        <p:txBody>
          <a:bodyPr wrap="none" rtlCol="0">
            <a:spAutoFit/>
          </a:bodyPr>
          <a:lstStyle/>
          <a:p>
            <a:r>
              <a:rPr lang="en-CA" sz="3200" dirty="0">
                <a:solidFill>
                  <a:schemeClr val="accent3">
                    <a:lumMod val="50000"/>
                  </a:schemeClr>
                </a:solidFill>
                <a:latin typeface="proxima-nova"/>
              </a:rPr>
              <a:t>Darknet model</a:t>
            </a:r>
            <a:endParaRPr lang="en-US" sz="3200" dirty="0">
              <a:solidFill>
                <a:schemeClr val="accent3">
                  <a:lumMod val="50000"/>
                </a:schemeClr>
              </a:solidFill>
            </a:endParaRPr>
          </a:p>
        </p:txBody>
      </p:sp>
    </p:spTree>
    <p:extLst>
      <p:ext uri="{BB962C8B-B14F-4D97-AF65-F5344CB8AC3E}">
        <p14:creationId xmlns:p14="http://schemas.microsoft.com/office/powerpoint/2010/main" val="1522972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089FCCA-42B2-529C-3DDC-8EEFA321EE61}"/>
              </a:ext>
            </a:extLst>
          </p:cNvPr>
          <p:cNvSpPr txBox="1"/>
          <p:nvPr/>
        </p:nvSpPr>
        <p:spPr>
          <a:xfrm>
            <a:off x="727363" y="883803"/>
            <a:ext cx="10737273" cy="4647554"/>
          </a:xfrm>
          <a:prstGeom prst="rect">
            <a:avLst/>
          </a:prstGeom>
          <a:noFill/>
        </p:spPr>
        <p:txBody>
          <a:bodyPr wrap="square">
            <a:spAutoFit/>
          </a:bodyPr>
          <a:lstStyle/>
          <a:p>
            <a:pPr marL="514350" indent="-514350">
              <a:lnSpc>
                <a:spcPct val="110000"/>
              </a:lnSpc>
              <a:buFont typeface="Arial" panose="020B0604020202020204" pitchFamily="34" charset="0"/>
              <a:buChar char="•"/>
            </a:pPr>
            <a:r>
              <a:rPr lang="en-CA" sz="1800" b="1" dirty="0">
                <a:latin typeface="proxima-nova"/>
              </a:rPr>
              <a:t>Anchor Boxes</a:t>
            </a:r>
            <a:r>
              <a:rPr lang="en-CA" sz="1800" dirty="0">
                <a:latin typeface="proxima-nova"/>
              </a:rPr>
              <a:t>: These are pre-defined bounding boxes that are used to anchor the detection of objects in the input image. In Darknet models, anchor boxes are typically used in conjunction with the detection layers to predict the location and size of objects in the input image.</a:t>
            </a:r>
          </a:p>
          <a:p>
            <a:pPr marL="514350" indent="-514350">
              <a:lnSpc>
                <a:spcPct val="110000"/>
              </a:lnSpc>
              <a:buFont typeface="Arial" panose="020B0604020202020204" pitchFamily="34" charset="0"/>
              <a:buChar char="•"/>
            </a:pPr>
            <a:endParaRPr lang="en-CA" sz="1800" dirty="0">
              <a:latin typeface="proxima-nova"/>
            </a:endParaRPr>
          </a:p>
          <a:p>
            <a:pPr marL="514350" indent="-514350">
              <a:lnSpc>
                <a:spcPct val="110000"/>
              </a:lnSpc>
              <a:buFont typeface="Arial" panose="020B0604020202020204" pitchFamily="34" charset="0"/>
              <a:buChar char="•"/>
            </a:pPr>
            <a:r>
              <a:rPr lang="en-CA" sz="1800" b="1" dirty="0" err="1">
                <a:latin typeface="proxima-nova"/>
              </a:rPr>
              <a:t>Upsampling</a:t>
            </a:r>
            <a:r>
              <a:rPr lang="en-CA" sz="1800" b="1" dirty="0">
                <a:latin typeface="proxima-nova"/>
              </a:rPr>
              <a:t> Layers</a:t>
            </a:r>
            <a:r>
              <a:rPr lang="en-CA" sz="1800" dirty="0">
                <a:latin typeface="proxima-nova"/>
              </a:rPr>
              <a:t>: These layers are used to increase the spatial resolution of the feature maps produced by the convolutional layers. In Darknet models, </a:t>
            </a:r>
            <a:r>
              <a:rPr lang="en-CA" sz="1800" dirty="0" err="1">
                <a:latin typeface="proxima-nova"/>
              </a:rPr>
              <a:t>upsampling</a:t>
            </a:r>
            <a:r>
              <a:rPr lang="en-CA" sz="1800" dirty="0">
                <a:latin typeface="proxima-nova"/>
              </a:rPr>
              <a:t> layers are typically used to combine the features from lower resolution feature maps with higher resolution feature maps to produce more accurate object detections.</a:t>
            </a:r>
          </a:p>
          <a:p>
            <a:pPr marL="514350" indent="-514350">
              <a:lnSpc>
                <a:spcPct val="110000"/>
              </a:lnSpc>
              <a:buFont typeface="Arial" panose="020B0604020202020204" pitchFamily="34" charset="0"/>
              <a:buChar char="•"/>
            </a:pPr>
            <a:endParaRPr lang="en-CA" sz="1800" dirty="0">
              <a:latin typeface="proxima-nova"/>
            </a:endParaRPr>
          </a:p>
          <a:p>
            <a:pPr marL="514350" indent="-514350">
              <a:lnSpc>
                <a:spcPct val="110000"/>
              </a:lnSpc>
              <a:buFont typeface="Arial" panose="020B0604020202020204" pitchFamily="34" charset="0"/>
              <a:buChar char="•"/>
            </a:pPr>
            <a:r>
              <a:rPr lang="en-CA" sz="1800" b="1" dirty="0">
                <a:latin typeface="proxima-nova"/>
              </a:rPr>
              <a:t>Shortcut Connections</a:t>
            </a:r>
            <a:r>
              <a:rPr lang="en-CA" sz="1800" dirty="0">
                <a:latin typeface="proxima-nova"/>
              </a:rPr>
              <a:t>: These are connections between the input and output of different layers in the model. In Darknet models, shortcut connections are typically used to allow the model to learn features at multiple scales and improve the accuracy of object detection.</a:t>
            </a:r>
          </a:p>
          <a:p>
            <a:pPr marL="514350" indent="-514350">
              <a:lnSpc>
                <a:spcPct val="110000"/>
              </a:lnSpc>
              <a:buFont typeface="+mj-lt"/>
              <a:buAutoNum type="arabicPeriod"/>
            </a:pPr>
            <a:endParaRPr lang="en-CA" sz="1800" dirty="0">
              <a:latin typeface="proxima-nova"/>
            </a:endParaRPr>
          </a:p>
          <a:p>
            <a:pPr marL="0" indent="0">
              <a:lnSpc>
                <a:spcPct val="110000"/>
              </a:lnSpc>
              <a:buNone/>
            </a:pPr>
            <a:r>
              <a:rPr lang="en-CA" sz="1800" dirty="0">
                <a:latin typeface="proxima-nova"/>
              </a:rPr>
              <a:t>Overall, these components work together to create a powerful object detection model that can accurately detect and classify objects in an input image.</a:t>
            </a:r>
          </a:p>
        </p:txBody>
      </p:sp>
    </p:spTree>
    <p:extLst>
      <p:ext uri="{BB962C8B-B14F-4D97-AF65-F5344CB8AC3E}">
        <p14:creationId xmlns:p14="http://schemas.microsoft.com/office/powerpoint/2010/main" val="676731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2A9180-3F4B-3CA8-E6B6-C1EA6F42A039}"/>
              </a:ext>
            </a:extLst>
          </p:cNvPr>
          <p:cNvSpPr>
            <a:spLocks noGrp="1"/>
          </p:cNvSpPr>
          <p:nvPr>
            <p:ph idx="1"/>
          </p:nvPr>
        </p:nvSpPr>
        <p:spPr>
          <a:xfrm>
            <a:off x="766445" y="1184747"/>
            <a:ext cx="10659110" cy="5430729"/>
          </a:xfrm>
        </p:spPr>
        <p:txBody>
          <a:bodyPr>
            <a:normAutofit/>
          </a:bodyPr>
          <a:lstStyle/>
          <a:p>
            <a:pPr algn="l"/>
            <a:endParaRPr lang="en-CA" sz="1900" dirty="0">
              <a:latin typeface="source-serif-pro"/>
            </a:endParaRPr>
          </a:p>
          <a:p>
            <a:pPr marL="285750" indent="-285750"/>
            <a:r>
              <a:rPr lang="en-CA" sz="1800" dirty="0">
                <a:solidFill>
                  <a:srgbClr val="292929"/>
                </a:solidFill>
                <a:latin typeface="source-serif-pro"/>
              </a:rPr>
              <a:t>The convolutional layers apply a set of filters to the image and produce a set of feature maps, where each map represents a specific feature such as edges or corners. </a:t>
            </a:r>
          </a:p>
          <a:p>
            <a:pPr marL="285750" indent="-285750"/>
            <a:r>
              <a:rPr lang="en-CA" sz="1800" dirty="0">
                <a:solidFill>
                  <a:srgbClr val="292929"/>
                </a:solidFill>
                <a:latin typeface="source-serif-pro"/>
              </a:rPr>
              <a:t>The pooling layers reduce the size of the feature maps and </a:t>
            </a:r>
            <a:r>
              <a:rPr lang="en-CA" sz="1800" dirty="0" err="1">
                <a:solidFill>
                  <a:srgbClr val="292929"/>
                </a:solidFill>
                <a:latin typeface="source-serif-pro"/>
              </a:rPr>
              <a:t>downsample</a:t>
            </a:r>
            <a:r>
              <a:rPr lang="en-CA" sz="1800" dirty="0">
                <a:solidFill>
                  <a:srgbClr val="292929"/>
                </a:solidFill>
                <a:latin typeface="source-serif-pro"/>
              </a:rPr>
              <a:t> the spatial resolution, which can help to reduce the computational complexity of the model and improve its generalization performance.</a:t>
            </a:r>
          </a:p>
          <a:p>
            <a:pPr marL="285750" indent="-285750"/>
            <a:r>
              <a:rPr lang="en-CA" sz="1800" dirty="0">
                <a:solidFill>
                  <a:srgbClr val="292929"/>
                </a:solidFill>
                <a:latin typeface="source-serif-pro"/>
              </a:rPr>
              <a:t>In YoloV3, the initial stride is set to 32, which means that the input image is </a:t>
            </a:r>
            <a:r>
              <a:rPr lang="en-CA" sz="1800" dirty="0" err="1">
                <a:solidFill>
                  <a:srgbClr val="292929"/>
                </a:solidFill>
                <a:latin typeface="source-serif-pro"/>
              </a:rPr>
              <a:t>downsampled</a:t>
            </a:r>
            <a:r>
              <a:rPr lang="en-CA" sz="1800" dirty="0">
                <a:solidFill>
                  <a:srgbClr val="292929"/>
                </a:solidFill>
                <a:latin typeface="source-serif-pro"/>
              </a:rPr>
              <a:t> by a factor of 32 in the first convolutional layer. </a:t>
            </a:r>
          </a:p>
          <a:p>
            <a:pPr marL="285750" indent="-285750"/>
            <a:r>
              <a:rPr lang="en-CA" sz="1800" dirty="0">
                <a:solidFill>
                  <a:srgbClr val="292929"/>
                </a:solidFill>
                <a:latin typeface="source-serif-pro"/>
              </a:rPr>
              <a:t>This </a:t>
            </a:r>
            <a:r>
              <a:rPr lang="en-CA" sz="1800" dirty="0" err="1">
                <a:solidFill>
                  <a:srgbClr val="292929"/>
                </a:solidFill>
                <a:latin typeface="source-serif-pro"/>
              </a:rPr>
              <a:t>downsampling</a:t>
            </a:r>
            <a:r>
              <a:rPr lang="en-CA" sz="1800" dirty="0">
                <a:solidFill>
                  <a:srgbClr val="292929"/>
                </a:solidFill>
                <a:latin typeface="source-serif-pro"/>
              </a:rPr>
              <a:t> is then repeated several times in the network, with each subsequent layer applying filters with a stride further reduce the spatial resolution.</a:t>
            </a:r>
          </a:p>
          <a:p>
            <a:endParaRPr lang="en-US" dirty="0"/>
          </a:p>
        </p:txBody>
      </p:sp>
      <p:sp>
        <p:nvSpPr>
          <p:cNvPr id="4" name="TextBox 3">
            <a:extLst>
              <a:ext uri="{FF2B5EF4-FFF2-40B4-BE49-F238E27FC236}">
                <a16:creationId xmlns:a16="http://schemas.microsoft.com/office/drawing/2014/main" id="{535897DE-A526-0CCF-16ED-2B4878339543}"/>
              </a:ext>
            </a:extLst>
          </p:cNvPr>
          <p:cNvSpPr txBox="1"/>
          <p:nvPr/>
        </p:nvSpPr>
        <p:spPr>
          <a:xfrm>
            <a:off x="3685309" y="690816"/>
            <a:ext cx="4545603" cy="646331"/>
          </a:xfrm>
          <a:prstGeom prst="rect">
            <a:avLst/>
          </a:prstGeom>
          <a:noFill/>
        </p:spPr>
        <p:txBody>
          <a:bodyPr wrap="none" rtlCol="0">
            <a:spAutoFit/>
          </a:bodyPr>
          <a:lstStyle/>
          <a:p>
            <a:r>
              <a:rPr lang="en-US" sz="3600" dirty="0">
                <a:solidFill>
                  <a:schemeClr val="accent3">
                    <a:lumMod val="50000"/>
                  </a:schemeClr>
                </a:solidFill>
              </a:rPr>
              <a:t>Detection layer in CNN</a:t>
            </a:r>
          </a:p>
        </p:txBody>
      </p:sp>
    </p:spTree>
    <p:extLst>
      <p:ext uri="{BB962C8B-B14F-4D97-AF65-F5344CB8AC3E}">
        <p14:creationId xmlns:p14="http://schemas.microsoft.com/office/powerpoint/2010/main" val="817707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427DF8B-AF40-4916-BF81-7B4B1D6A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E0E191-47BD-46BD-846E-E994713F2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3" name="Content Placeholder 2">
            <a:extLst>
              <a:ext uri="{FF2B5EF4-FFF2-40B4-BE49-F238E27FC236}">
                <a16:creationId xmlns:a16="http://schemas.microsoft.com/office/drawing/2014/main" id="{980A4B29-6E99-3E49-6ACC-6B5E089F0D36}"/>
              </a:ext>
            </a:extLst>
          </p:cNvPr>
          <p:cNvSpPr>
            <a:spLocks noGrp="1"/>
          </p:cNvSpPr>
          <p:nvPr>
            <p:ph idx="1"/>
          </p:nvPr>
        </p:nvSpPr>
        <p:spPr>
          <a:xfrm>
            <a:off x="778890" y="674287"/>
            <a:ext cx="4606280" cy="5397901"/>
          </a:xfrm>
        </p:spPr>
        <p:txBody>
          <a:bodyPr anchor="t">
            <a:normAutofit/>
          </a:bodyPr>
          <a:lstStyle/>
          <a:p>
            <a:pPr marL="0" indent="0">
              <a:buNone/>
            </a:pPr>
            <a:r>
              <a:rPr lang="en-CA" sz="2800" b="1" i="0" dirty="0">
                <a:solidFill>
                  <a:schemeClr val="accent3">
                    <a:lumMod val="50000"/>
                  </a:schemeClr>
                </a:solidFill>
                <a:effectLst/>
                <a:latin typeface="sohne"/>
              </a:rPr>
              <a:t>Benchmarking</a:t>
            </a:r>
          </a:p>
          <a:p>
            <a:pPr marL="0"/>
            <a:r>
              <a:rPr lang="en-CA" sz="1800" dirty="0">
                <a:solidFill>
                  <a:srgbClr val="292929"/>
                </a:solidFill>
                <a:latin typeface="source-serif-pro"/>
              </a:rPr>
              <a:t>YOLO v3 performs at par with other state of art detectors like </a:t>
            </a:r>
            <a:r>
              <a:rPr lang="en-CA" sz="1800" dirty="0" err="1">
                <a:solidFill>
                  <a:srgbClr val="292929"/>
                </a:solidFill>
                <a:latin typeface="source-serif-pro"/>
              </a:rPr>
              <a:t>RetinaNet</a:t>
            </a:r>
            <a:r>
              <a:rPr lang="en-CA" sz="1800" dirty="0">
                <a:solidFill>
                  <a:srgbClr val="292929"/>
                </a:solidFill>
                <a:latin typeface="source-serif-pro"/>
              </a:rPr>
              <a:t>, while being considerably faster, at COCO </a:t>
            </a:r>
            <a:r>
              <a:rPr lang="en-CA" sz="1800" dirty="0" err="1">
                <a:solidFill>
                  <a:srgbClr val="292929"/>
                </a:solidFill>
                <a:latin typeface="source-serif-pro"/>
              </a:rPr>
              <a:t>mAP</a:t>
            </a:r>
            <a:r>
              <a:rPr lang="en-CA" sz="1800" dirty="0">
                <a:solidFill>
                  <a:srgbClr val="292929"/>
                </a:solidFill>
                <a:latin typeface="source-serif-pro"/>
              </a:rPr>
              <a:t> 50 benchmark. </a:t>
            </a:r>
          </a:p>
          <a:p>
            <a:pPr marL="0"/>
            <a:r>
              <a:rPr lang="en-CA" sz="1800" dirty="0">
                <a:solidFill>
                  <a:srgbClr val="292929"/>
                </a:solidFill>
                <a:latin typeface="source-serif-pro"/>
              </a:rPr>
              <a:t>The Microsoft Common Objects in Context (COCO) dataset is the gold standard benchmark for evaluating the performance of state-of-the-art computer vison models. </a:t>
            </a:r>
          </a:p>
          <a:p>
            <a:pPr marL="0"/>
            <a:r>
              <a:rPr lang="en-CA" sz="1800" dirty="0">
                <a:solidFill>
                  <a:srgbClr val="292929"/>
                </a:solidFill>
                <a:latin typeface="source-serif-pro"/>
              </a:rPr>
              <a:t>COCO contains over 330,000 images, of which more than 200,000 are labelled, across dozens of categories of objects.</a:t>
            </a:r>
          </a:p>
          <a:p>
            <a:pPr marL="0"/>
            <a:r>
              <a:rPr lang="en-CA" sz="1800" dirty="0">
                <a:solidFill>
                  <a:srgbClr val="292929"/>
                </a:solidFill>
                <a:latin typeface="source-serif-pro"/>
              </a:rPr>
              <a:t> COCO is a collaborative project maintained by computer vision professionals from numerous prestigious institutions, including Google, Caltech, and Georgia Tech.</a:t>
            </a:r>
            <a:br>
              <a:rPr lang="en-CA" sz="1600" dirty="0"/>
            </a:br>
            <a:endParaRPr lang="en-CA" sz="1800" dirty="0">
              <a:effectLst/>
            </a:endParaRPr>
          </a:p>
          <a:p>
            <a:endParaRPr lang="en-US" sz="1800" dirty="0"/>
          </a:p>
        </p:txBody>
      </p:sp>
      <p:sp>
        <p:nvSpPr>
          <p:cNvPr id="14" name="Oval 1">
            <a:extLst>
              <a:ext uri="{FF2B5EF4-FFF2-40B4-BE49-F238E27FC236}">
                <a16:creationId xmlns:a16="http://schemas.microsoft.com/office/drawing/2014/main" id="{D60DC0FE-B192-4898-9A42-DD3CA10611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75068" y="1214970"/>
            <a:ext cx="5716933" cy="5643030"/>
          </a:xfrm>
          <a:custGeom>
            <a:avLst/>
            <a:gdLst>
              <a:gd name="connsiteX0" fmla="*/ 3371933 w 5716933"/>
              <a:gd name="connsiteY0" fmla="*/ 0 h 5643030"/>
              <a:gd name="connsiteX1" fmla="*/ 5516795 w 5716933"/>
              <a:gd name="connsiteY1" fmla="*/ 769986 h 5643030"/>
              <a:gd name="connsiteX2" fmla="*/ 5716933 w 5716933"/>
              <a:gd name="connsiteY2" fmla="*/ 951883 h 5643030"/>
              <a:gd name="connsiteX3" fmla="*/ 5716933 w 5716933"/>
              <a:gd name="connsiteY3" fmla="*/ 5643030 h 5643030"/>
              <a:gd name="connsiteX4" fmla="*/ 884716 w 5716933"/>
              <a:gd name="connsiteY4" fmla="*/ 5643030 h 5643030"/>
              <a:gd name="connsiteX5" fmla="*/ 769986 w 5716933"/>
              <a:gd name="connsiteY5" fmla="*/ 5516796 h 5643030"/>
              <a:gd name="connsiteX6" fmla="*/ 0 w 5716933"/>
              <a:gd name="connsiteY6" fmla="*/ 3371933 h 5643030"/>
              <a:gd name="connsiteX7" fmla="*/ 3371933 w 5716933"/>
              <a:gd name="connsiteY7" fmla="*/ 0 h 564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933" h="5643030">
                <a:moveTo>
                  <a:pt x="3371933" y="0"/>
                </a:moveTo>
                <a:cubicBezTo>
                  <a:pt x="4186675" y="0"/>
                  <a:pt x="4933927" y="288960"/>
                  <a:pt x="5516795" y="769986"/>
                </a:cubicBezTo>
                <a:lnTo>
                  <a:pt x="5716933" y="951883"/>
                </a:lnTo>
                <a:lnTo>
                  <a:pt x="5716933" y="5643030"/>
                </a:lnTo>
                <a:lnTo>
                  <a:pt x="884716" y="5643030"/>
                </a:lnTo>
                <a:lnTo>
                  <a:pt x="769986" y="5516796"/>
                </a:lnTo>
                <a:cubicBezTo>
                  <a:pt x="288960" y="4933927"/>
                  <a:pt x="0" y="4186675"/>
                  <a:pt x="0" y="3371933"/>
                </a:cubicBezTo>
                <a:cubicBezTo>
                  <a:pt x="0" y="1509666"/>
                  <a:pt x="1509666" y="0"/>
                  <a:pt x="337193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nvGrpSpPr>
          <p:cNvPr id="16" name="decorative circles">
            <a:extLst>
              <a:ext uri="{FF2B5EF4-FFF2-40B4-BE49-F238E27FC236}">
                <a16:creationId xmlns:a16="http://schemas.microsoft.com/office/drawing/2014/main" id="{47154ABD-A760-4C29-A394-422706C2C0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8627" y="289695"/>
            <a:ext cx="5228154" cy="5966848"/>
            <a:chOff x="6008627" y="289695"/>
            <a:chExt cx="5228154" cy="5966848"/>
          </a:xfrm>
        </p:grpSpPr>
        <p:sp>
          <p:nvSpPr>
            <p:cNvPr id="17" name="Oval 16">
              <a:extLst>
                <a:ext uri="{FF2B5EF4-FFF2-40B4-BE49-F238E27FC236}">
                  <a16:creationId xmlns:a16="http://schemas.microsoft.com/office/drawing/2014/main" id="{87E907A3-04C3-40DF-AF5B-74DFD98587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C341F19-78FA-4078-B1AD-5E1646DD0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6E0C6E1-CEDB-4511-B675-C5C48112E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790102"/>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19">
              <a:extLst>
                <a:ext uri="{FF2B5EF4-FFF2-40B4-BE49-F238E27FC236}">
                  <a16:creationId xmlns:a16="http://schemas.microsoft.com/office/drawing/2014/main" id="{C863F213-E875-41B8-A148-A90BCD837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0340" y="674287"/>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20">
              <a:extLst>
                <a:ext uri="{FF2B5EF4-FFF2-40B4-BE49-F238E27FC236}">
                  <a16:creationId xmlns:a16="http://schemas.microsoft.com/office/drawing/2014/main" id="{26FF8E98-A1E7-49FB-95C2-4518E16B54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40766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Chart, line chart&#10;&#10;Description automatically generated">
            <a:extLst>
              <a:ext uri="{FF2B5EF4-FFF2-40B4-BE49-F238E27FC236}">
                <a16:creationId xmlns:a16="http://schemas.microsoft.com/office/drawing/2014/main" id="{34B9E560-A54B-BDA3-B7F1-EF1ED68EB226}"/>
              </a:ext>
            </a:extLst>
          </p:cNvPr>
          <p:cNvPicPr>
            <a:picLocks noChangeAspect="1"/>
          </p:cNvPicPr>
          <p:nvPr/>
        </p:nvPicPr>
        <p:blipFill>
          <a:blip r:embed="rId2"/>
          <a:stretch>
            <a:fillRect/>
          </a:stretch>
        </p:blipFill>
        <p:spPr>
          <a:xfrm>
            <a:off x="7096053" y="2628900"/>
            <a:ext cx="5017781" cy="3161202"/>
          </a:xfrm>
          <a:prstGeom prst="rect">
            <a:avLst/>
          </a:prstGeom>
        </p:spPr>
      </p:pic>
    </p:spTree>
    <p:extLst>
      <p:ext uri="{BB962C8B-B14F-4D97-AF65-F5344CB8AC3E}">
        <p14:creationId xmlns:p14="http://schemas.microsoft.com/office/powerpoint/2010/main" val="1314857881"/>
      </p:ext>
    </p:extLst>
  </p:cSld>
  <p:clrMapOvr>
    <a:masterClrMapping/>
  </p:clrMapOvr>
</p:sld>
</file>

<file path=ppt/theme/theme1.xml><?xml version="1.0" encoding="utf-8"?>
<a:theme xmlns:a="http://schemas.openxmlformats.org/drawingml/2006/main" name="ConfettiVTI">
  <a:themeElements>
    <a:clrScheme name="Custom 30">
      <a:dk1>
        <a:sysClr val="windowText" lastClr="000000"/>
      </a:dk1>
      <a:lt1>
        <a:sysClr val="window" lastClr="FFFFFF"/>
      </a:lt1>
      <a:dk2>
        <a:srgbClr val="420023"/>
      </a:dk2>
      <a:lt2>
        <a:srgbClr val="FDFBF9"/>
      </a:lt2>
      <a:accent1>
        <a:srgbClr val="97446E"/>
      </a:accent1>
      <a:accent2>
        <a:srgbClr val="A40056"/>
      </a:accent2>
      <a:accent3>
        <a:srgbClr val="24BEEE"/>
      </a:accent3>
      <a:accent4>
        <a:srgbClr val="91274F"/>
      </a:accent4>
      <a:accent5>
        <a:srgbClr val="F39E29"/>
      </a:accent5>
      <a:accent6>
        <a:srgbClr val="E87450"/>
      </a:accent6>
      <a:hlink>
        <a:srgbClr val="F55D5D"/>
      </a:hlink>
      <a:folHlink>
        <a:srgbClr val="EA3A60"/>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598</TotalTime>
  <Words>2299</Words>
  <Application>Microsoft Macintosh PowerPoint</Application>
  <PresentationFormat>Widescreen</PresentationFormat>
  <Paragraphs>114</Paragraphs>
  <Slides>21</Slides>
  <Notes>2</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Arial</vt:lpstr>
      <vt:lpstr>Calibri</vt:lpstr>
      <vt:lpstr>Gill Sans Nova</vt:lpstr>
      <vt:lpstr>paralucent</vt:lpstr>
      <vt:lpstr>proxima-nova</vt:lpstr>
      <vt:lpstr>sohne</vt:lpstr>
      <vt:lpstr>Söhne</vt:lpstr>
      <vt:lpstr>source-serif-pro</vt:lpstr>
      <vt:lpstr>Times New Roman</vt:lpstr>
      <vt:lpstr>ConfettiVTI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Darknet YOLO implementation in TensorFlow 2</vt:lpstr>
      <vt:lpstr>Project Implementation</vt:lpstr>
      <vt:lpstr>Skipped additional training on Pretrained yolov3</vt:lpstr>
      <vt:lpstr>Testing - Free Crowd Videos</vt:lpstr>
      <vt:lpstr>Sample Output video</vt:lpstr>
      <vt:lpstr>Implementation to Configure Crowd volume and send email alerts using SendGrid</vt:lpstr>
      <vt:lpstr>Possible use cases</vt:lpstr>
      <vt:lpstr>Future Improvisions</vt:lpstr>
      <vt:lpstr>Participation Report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Sudhan Manovah Manivannan</dc:creator>
  <cp:lastModifiedBy>Sudhan Manovah Manivannan</cp:lastModifiedBy>
  <cp:revision>83</cp:revision>
  <dcterms:created xsi:type="dcterms:W3CDTF">2023-03-19T19:02:38Z</dcterms:created>
  <dcterms:modified xsi:type="dcterms:W3CDTF">2023-03-21T03:31:33Z</dcterms:modified>
</cp:coreProperties>
</file>